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56" r:id="rId2"/>
    <p:sldId id="288" r:id="rId3"/>
    <p:sldId id="283" r:id="rId4"/>
    <p:sldId id="279" r:id="rId5"/>
    <p:sldId id="280" r:id="rId6"/>
    <p:sldId id="281" r:id="rId7"/>
    <p:sldId id="282" r:id="rId8"/>
    <p:sldId id="284" r:id="rId9"/>
    <p:sldId id="286" r:id="rId10"/>
    <p:sldId id="287" r:id="rId11"/>
    <p:sldId id="257" r:id="rId12"/>
    <p:sldId id="289" r:id="rId13"/>
    <p:sldId id="259" r:id="rId14"/>
    <p:sldId id="260" r:id="rId15"/>
    <p:sldId id="261" r:id="rId16"/>
    <p:sldId id="262" r:id="rId17"/>
    <p:sldId id="263" r:id="rId18"/>
    <p:sldId id="298" r:id="rId19"/>
    <p:sldId id="264" r:id="rId20"/>
    <p:sldId id="290" r:id="rId21"/>
    <p:sldId id="266" r:id="rId22"/>
    <p:sldId id="267" r:id="rId23"/>
    <p:sldId id="275" r:id="rId24"/>
    <p:sldId id="268" r:id="rId25"/>
    <p:sldId id="291" r:id="rId26"/>
    <p:sldId id="294" r:id="rId27"/>
    <p:sldId id="295" r:id="rId28"/>
    <p:sldId id="269" r:id="rId29"/>
    <p:sldId id="296" r:id="rId30"/>
    <p:sldId id="271" r:id="rId31"/>
    <p:sldId id="272" r:id="rId32"/>
    <p:sldId id="273" r:id="rId33"/>
    <p:sldId id="274" r:id="rId34"/>
    <p:sldId id="297" r:id="rId35"/>
    <p:sldId id="29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306" autoAdjust="0"/>
  </p:normalViewPr>
  <p:slideViewPr>
    <p:cSldViewPr snapToGrid="0">
      <p:cViewPr>
        <p:scale>
          <a:sx n="140" d="100"/>
          <a:sy n="140" d="100"/>
        </p:scale>
        <p:origin x="-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3BA22-E5BA-4E5A-B644-BC1B1B53EA85}" type="doc">
      <dgm:prSet loTypeId="urn:microsoft.com/office/officeart/2005/8/layout/hierarchy3" loCatId="Inbox" qsTypeId="urn:microsoft.com/office/officeart/2005/8/quickstyle/simple4" qsCatId="simple" csTypeId="urn:microsoft.com/office/officeart/2005/8/colors/ColorSchemeForSuggestions" csCatId="other"/>
      <dgm:spPr/>
      <dgm:t>
        <a:bodyPr/>
        <a:lstStyle/>
        <a:p>
          <a:endParaRPr lang="en-US"/>
        </a:p>
      </dgm:t>
    </dgm:pt>
    <dgm:pt modelId="{BDCC7FE4-4D40-418C-A397-53410676107E}">
      <dgm:prSet/>
      <dgm:spPr/>
      <dgm:t>
        <a:bodyPr/>
        <a:lstStyle/>
        <a:p>
          <a:r>
            <a:rPr lang="en-US" b="1"/>
            <a:t>A</a:t>
          </a:r>
          <a:r>
            <a:rPr lang="en-US"/>
            <a:t>gitation</a:t>
          </a:r>
        </a:p>
      </dgm:t>
    </dgm:pt>
    <dgm:pt modelId="{842D30AE-4A50-45CC-BFD9-40BED9F1C28E}" type="parTrans" cxnId="{2EB8C109-BC82-4DAD-B800-EAA5C12A88AD}">
      <dgm:prSet/>
      <dgm:spPr/>
      <dgm:t>
        <a:bodyPr/>
        <a:lstStyle/>
        <a:p>
          <a:endParaRPr lang="en-US"/>
        </a:p>
      </dgm:t>
    </dgm:pt>
    <dgm:pt modelId="{25CF027D-EFAE-44F9-B569-A04F8C2D79E6}" type="sibTrans" cxnId="{2EB8C109-BC82-4DAD-B800-EAA5C12A88AD}">
      <dgm:prSet/>
      <dgm:spPr/>
      <dgm:t>
        <a:bodyPr/>
        <a:lstStyle/>
        <a:p>
          <a:endParaRPr lang="en-US"/>
        </a:p>
      </dgm:t>
    </dgm:pt>
    <dgm:pt modelId="{5E6D24D1-B6AB-47A0-8699-EFB67609F180}">
      <dgm:prSet/>
      <dgm:spPr/>
      <dgm:t>
        <a:bodyPr/>
        <a:lstStyle/>
        <a:p>
          <a:r>
            <a:rPr lang="en-US"/>
            <a:t>Irritability</a:t>
          </a:r>
        </a:p>
      </dgm:t>
    </dgm:pt>
    <dgm:pt modelId="{FB1F98FE-9BBB-4526-81CF-0F04D94522D9}" type="parTrans" cxnId="{691D8866-5296-4B77-94A0-2871626ED927}">
      <dgm:prSet/>
      <dgm:spPr/>
      <dgm:t>
        <a:bodyPr/>
        <a:lstStyle/>
        <a:p>
          <a:endParaRPr lang="en-US"/>
        </a:p>
      </dgm:t>
    </dgm:pt>
    <dgm:pt modelId="{55433AEB-7C00-4D4F-A657-762D6F33F351}" type="sibTrans" cxnId="{691D8866-5296-4B77-94A0-2871626ED927}">
      <dgm:prSet/>
      <dgm:spPr/>
      <dgm:t>
        <a:bodyPr/>
        <a:lstStyle/>
        <a:p>
          <a:endParaRPr lang="en-US"/>
        </a:p>
      </dgm:t>
    </dgm:pt>
    <dgm:pt modelId="{D54F200F-76F1-494D-AEE8-D6FB6D11A4EE}">
      <dgm:prSet/>
      <dgm:spPr/>
      <dgm:t>
        <a:bodyPr/>
        <a:lstStyle/>
        <a:p>
          <a:r>
            <a:rPr lang="en-US"/>
            <a:t>Social isolation</a:t>
          </a:r>
        </a:p>
      </dgm:t>
    </dgm:pt>
    <dgm:pt modelId="{40008232-B9FF-4C2E-9E92-D47451C023F0}" type="parTrans" cxnId="{362CDDC8-9BDD-4622-9204-97F44544CB29}">
      <dgm:prSet/>
      <dgm:spPr/>
      <dgm:t>
        <a:bodyPr/>
        <a:lstStyle/>
        <a:p>
          <a:endParaRPr lang="en-US"/>
        </a:p>
      </dgm:t>
    </dgm:pt>
    <dgm:pt modelId="{10A8C313-66E4-4701-8B57-0DED0D5D204A}" type="sibTrans" cxnId="{362CDDC8-9BDD-4622-9204-97F44544CB29}">
      <dgm:prSet/>
      <dgm:spPr/>
      <dgm:t>
        <a:bodyPr/>
        <a:lstStyle/>
        <a:p>
          <a:endParaRPr lang="en-US"/>
        </a:p>
      </dgm:t>
    </dgm:pt>
    <dgm:pt modelId="{399F3754-A819-4DEF-9A10-97DC4E8E38C8}" type="pres">
      <dgm:prSet presAssocID="{D463BA22-E5BA-4E5A-B644-BC1B1B53EA85}" presName="diagram" presStyleCnt="0">
        <dgm:presLayoutVars>
          <dgm:chPref val="1"/>
          <dgm:dir/>
          <dgm:animOne val="branch"/>
          <dgm:animLvl val="lvl"/>
          <dgm:resizeHandles/>
        </dgm:presLayoutVars>
      </dgm:prSet>
      <dgm:spPr/>
      <dgm:t>
        <a:bodyPr/>
        <a:lstStyle/>
        <a:p>
          <a:endParaRPr lang="en-US"/>
        </a:p>
      </dgm:t>
    </dgm:pt>
    <dgm:pt modelId="{DBA1B193-9C70-4E85-A3A2-26CC96290008}" type="pres">
      <dgm:prSet presAssocID="{BDCC7FE4-4D40-418C-A397-53410676107E}" presName="root" presStyleCnt="0"/>
      <dgm:spPr/>
    </dgm:pt>
    <dgm:pt modelId="{C22EE611-D208-4F0E-B8A0-E13A4C8C5A10}" type="pres">
      <dgm:prSet presAssocID="{BDCC7FE4-4D40-418C-A397-53410676107E}" presName="rootComposite" presStyleCnt="0"/>
      <dgm:spPr/>
    </dgm:pt>
    <dgm:pt modelId="{5F9B76A4-2A39-43B7-A5B2-9B796C4DD98C}" type="pres">
      <dgm:prSet presAssocID="{BDCC7FE4-4D40-418C-A397-53410676107E}" presName="rootText" presStyleLbl="node1" presStyleIdx="0" presStyleCnt="3"/>
      <dgm:spPr/>
      <dgm:t>
        <a:bodyPr/>
        <a:lstStyle/>
        <a:p>
          <a:endParaRPr lang="en-US"/>
        </a:p>
      </dgm:t>
    </dgm:pt>
    <dgm:pt modelId="{2EB3D9A6-0E02-484F-945A-50590F54C768}" type="pres">
      <dgm:prSet presAssocID="{BDCC7FE4-4D40-418C-A397-53410676107E}" presName="rootConnector" presStyleLbl="node1" presStyleIdx="0" presStyleCnt="3"/>
      <dgm:spPr/>
      <dgm:t>
        <a:bodyPr/>
        <a:lstStyle/>
        <a:p>
          <a:endParaRPr lang="en-US"/>
        </a:p>
      </dgm:t>
    </dgm:pt>
    <dgm:pt modelId="{6F1450D2-A873-480F-9527-8490BE46F8BA}" type="pres">
      <dgm:prSet presAssocID="{BDCC7FE4-4D40-418C-A397-53410676107E}" presName="childShape" presStyleCnt="0"/>
      <dgm:spPr/>
    </dgm:pt>
    <dgm:pt modelId="{E9574AE1-A0D5-409E-ABAF-7EDC78C814DF}" type="pres">
      <dgm:prSet presAssocID="{5E6D24D1-B6AB-47A0-8699-EFB67609F180}" presName="root" presStyleCnt="0"/>
      <dgm:spPr/>
    </dgm:pt>
    <dgm:pt modelId="{17152065-5E89-4B4C-9452-3613E95FEF1F}" type="pres">
      <dgm:prSet presAssocID="{5E6D24D1-B6AB-47A0-8699-EFB67609F180}" presName="rootComposite" presStyleCnt="0"/>
      <dgm:spPr/>
    </dgm:pt>
    <dgm:pt modelId="{DDBFF77F-CE1D-4F0D-9373-12AF5E3B9567}" type="pres">
      <dgm:prSet presAssocID="{5E6D24D1-B6AB-47A0-8699-EFB67609F180}" presName="rootText" presStyleLbl="node1" presStyleIdx="1" presStyleCnt="3"/>
      <dgm:spPr/>
      <dgm:t>
        <a:bodyPr/>
        <a:lstStyle/>
        <a:p>
          <a:endParaRPr lang="en-US"/>
        </a:p>
      </dgm:t>
    </dgm:pt>
    <dgm:pt modelId="{4C700F2E-8B02-4156-A557-3AF3D14FBFFF}" type="pres">
      <dgm:prSet presAssocID="{5E6D24D1-B6AB-47A0-8699-EFB67609F180}" presName="rootConnector" presStyleLbl="node1" presStyleIdx="1" presStyleCnt="3"/>
      <dgm:spPr/>
      <dgm:t>
        <a:bodyPr/>
        <a:lstStyle/>
        <a:p>
          <a:endParaRPr lang="en-US"/>
        </a:p>
      </dgm:t>
    </dgm:pt>
    <dgm:pt modelId="{A338868F-6E13-4755-98AF-A79E86A1C290}" type="pres">
      <dgm:prSet presAssocID="{5E6D24D1-B6AB-47A0-8699-EFB67609F180}" presName="childShape" presStyleCnt="0"/>
      <dgm:spPr/>
    </dgm:pt>
    <dgm:pt modelId="{329CDB17-9178-48F8-9F8B-3D2EF50D5313}" type="pres">
      <dgm:prSet presAssocID="{D54F200F-76F1-494D-AEE8-D6FB6D11A4EE}" presName="root" presStyleCnt="0"/>
      <dgm:spPr/>
    </dgm:pt>
    <dgm:pt modelId="{840DD8AC-3F84-4AD0-BD16-1CAC99092C1C}" type="pres">
      <dgm:prSet presAssocID="{D54F200F-76F1-494D-AEE8-D6FB6D11A4EE}" presName="rootComposite" presStyleCnt="0"/>
      <dgm:spPr/>
    </dgm:pt>
    <dgm:pt modelId="{AA67A1C9-91B1-4043-92A7-03DD7A2DC348}" type="pres">
      <dgm:prSet presAssocID="{D54F200F-76F1-494D-AEE8-D6FB6D11A4EE}" presName="rootText" presStyleLbl="node1" presStyleIdx="2" presStyleCnt="3"/>
      <dgm:spPr/>
      <dgm:t>
        <a:bodyPr/>
        <a:lstStyle/>
        <a:p>
          <a:endParaRPr lang="en-US"/>
        </a:p>
      </dgm:t>
    </dgm:pt>
    <dgm:pt modelId="{2B2BDDE5-AFE5-4D60-9663-6A58DF88DEC3}" type="pres">
      <dgm:prSet presAssocID="{D54F200F-76F1-494D-AEE8-D6FB6D11A4EE}" presName="rootConnector" presStyleLbl="node1" presStyleIdx="2" presStyleCnt="3"/>
      <dgm:spPr/>
      <dgm:t>
        <a:bodyPr/>
        <a:lstStyle/>
        <a:p>
          <a:endParaRPr lang="en-US"/>
        </a:p>
      </dgm:t>
    </dgm:pt>
    <dgm:pt modelId="{82BC80F4-3A00-4738-910B-B2439D52630D}" type="pres">
      <dgm:prSet presAssocID="{D54F200F-76F1-494D-AEE8-D6FB6D11A4EE}" presName="childShape" presStyleCnt="0"/>
      <dgm:spPr/>
    </dgm:pt>
  </dgm:ptLst>
  <dgm:cxnLst>
    <dgm:cxn modelId="{E91783BA-6ABD-4BF1-A0E3-896EF0596F14}" type="presOf" srcId="{5E6D24D1-B6AB-47A0-8699-EFB67609F180}" destId="{4C700F2E-8B02-4156-A557-3AF3D14FBFFF}" srcOrd="1" destOrd="0" presId="urn:microsoft.com/office/officeart/2005/8/layout/hierarchy3"/>
    <dgm:cxn modelId="{691D8866-5296-4B77-94A0-2871626ED927}" srcId="{D463BA22-E5BA-4E5A-B644-BC1B1B53EA85}" destId="{5E6D24D1-B6AB-47A0-8699-EFB67609F180}" srcOrd="1" destOrd="0" parTransId="{FB1F98FE-9BBB-4526-81CF-0F04D94522D9}" sibTransId="{55433AEB-7C00-4D4F-A657-762D6F33F351}"/>
    <dgm:cxn modelId="{C7756E43-B3F2-4F0C-972F-E743EF447022}" type="presOf" srcId="{5E6D24D1-B6AB-47A0-8699-EFB67609F180}" destId="{DDBFF77F-CE1D-4F0D-9373-12AF5E3B9567}" srcOrd="0" destOrd="0" presId="urn:microsoft.com/office/officeart/2005/8/layout/hierarchy3"/>
    <dgm:cxn modelId="{6ED94A87-CB9F-4ED6-84B9-73977BE70511}" type="presOf" srcId="{BDCC7FE4-4D40-418C-A397-53410676107E}" destId="{2EB3D9A6-0E02-484F-945A-50590F54C768}" srcOrd="1" destOrd="0" presId="urn:microsoft.com/office/officeart/2005/8/layout/hierarchy3"/>
    <dgm:cxn modelId="{362CDDC8-9BDD-4622-9204-97F44544CB29}" srcId="{D463BA22-E5BA-4E5A-B644-BC1B1B53EA85}" destId="{D54F200F-76F1-494D-AEE8-D6FB6D11A4EE}" srcOrd="2" destOrd="0" parTransId="{40008232-B9FF-4C2E-9E92-D47451C023F0}" sibTransId="{10A8C313-66E4-4701-8B57-0DED0D5D204A}"/>
    <dgm:cxn modelId="{3A6E9351-D7DE-4885-A0EB-D1B37C8D89F5}" type="presOf" srcId="{D54F200F-76F1-494D-AEE8-D6FB6D11A4EE}" destId="{2B2BDDE5-AFE5-4D60-9663-6A58DF88DEC3}" srcOrd="1" destOrd="0" presId="urn:microsoft.com/office/officeart/2005/8/layout/hierarchy3"/>
    <dgm:cxn modelId="{E5497727-2173-424A-8D65-3B9359AA731B}" type="presOf" srcId="{D463BA22-E5BA-4E5A-B644-BC1B1B53EA85}" destId="{399F3754-A819-4DEF-9A10-97DC4E8E38C8}" srcOrd="0" destOrd="0" presId="urn:microsoft.com/office/officeart/2005/8/layout/hierarchy3"/>
    <dgm:cxn modelId="{2EB8C109-BC82-4DAD-B800-EAA5C12A88AD}" srcId="{D463BA22-E5BA-4E5A-B644-BC1B1B53EA85}" destId="{BDCC7FE4-4D40-418C-A397-53410676107E}" srcOrd="0" destOrd="0" parTransId="{842D30AE-4A50-45CC-BFD9-40BED9F1C28E}" sibTransId="{25CF027D-EFAE-44F9-B569-A04F8C2D79E6}"/>
    <dgm:cxn modelId="{716E1D80-BB52-47D6-8A93-97CA0DA770ED}" type="presOf" srcId="{D54F200F-76F1-494D-AEE8-D6FB6D11A4EE}" destId="{AA67A1C9-91B1-4043-92A7-03DD7A2DC348}" srcOrd="0" destOrd="0" presId="urn:microsoft.com/office/officeart/2005/8/layout/hierarchy3"/>
    <dgm:cxn modelId="{16B58EFA-DFD2-40D2-8A4B-71ED52696DBD}" type="presOf" srcId="{BDCC7FE4-4D40-418C-A397-53410676107E}" destId="{5F9B76A4-2A39-43B7-A5B2-9B796C4DD98C}" srcOrd="0" destOrd="0" presId="urn:microsoft.com/office/officeart/2005/8/layout/hierarchy3"/>
    <dgm:cxn modelId="{27F8118C-093B-4F79-8B59-462F4783A854}" type="presParOf" srcId="{399F3754-A819-4DEF-9A10-97DC4E8E38C8}" destId="{DBA1B193-9C70-4E85-A3A2-26CC96290008}" srcOrd="0" destOrd="0" presId="urn:microsoft.com/office/officeart/2005/8/layout/hierarchy3"/>
    <dgm:cxn modelId="{59B2FF96-4B95-42A4-88A6-ADEC01356B50}" type="presParOf" srcId="{DBA1B193-9C70-4E85-A3A2-26CC96290008}" destId="{C22EE611-D208-4F0E-B8A0-E13A4C8C5A10}" srcOrd="0" destOrd="0" presId="urn:microsoft.com/office/officeart/2005/8/layout/hierarchy3"/>
    <dgm:cxn modelId="{7D27D6A2-D8EF-4CFC-B9A7-F68B958E954D}" type="presParOf" srcId="{C22EE611-D208-4F0E-B8A0-E13A4C8C5A10}" destId="{5F9B76A4-2A39-43B7-A5B2-9B796C4DD98C}" srcOrd="0" destOrd="0" presId="urn:microsoft.com/office/officeart/2005/8/layout/hierarchy3"/>
    <dgm:cxn modelId="{0B0D80E8-DF61-4EAA-8EDF-13B72AD020A5}" type="presParOf" srcId="{C22EE611-D208-4F0E-B8A0-E13A4C8C5A10}" destId="{2EB3D9A6-0E02-484F-945A-50590F54C768}" srcOrd="1" destOrd="0" presId="urn:microsoft.com/office/officeart/2005/8/layout/hierarchy3"/>
    <dgm:cxn modelId="{3A212B9A-6E56-4CED-85E3-0FFCC6EA8EE6}" type="presParOf" srcId="{DBA1B193-9C70-4E85-A3A2-26CC96290008}" destId="{6F1450D2-A873-480F-9527-8490BE46F8BA}" srcOrd="1" destOrd="0" presId="urn:microsoft.com/office/officeart/2005/8/layout/hierarchy3"/>
    <dgm:cxn modelId="{D1CA7FB6-9F18-47EB-84BF-D7DC38ECAC67}" type="presParOf" srcId="{399F3754-A819-4DEF-9A10-97DC4E8E38C8}" destId="{E9574AE1-A0D5-409E-ABAF-7EDC78C814DF}" srcOrd="1" destOrd="0" presId="urn:microsoft.com/office/officeart/2005/8/layout/hierarchy3"/>
    <dgm:cxn modelId="{4D15D017-69DF-4E59-9E5E-6906FDD3EA3B}" type="presParOf" srcId="{E9574AE1-A0D5-409E-ABAF-7EDC78C814DF}" destId="{17152065-5E89-4B4C-9452-3613E95FEF1F}" srcOrd="0" destOrd="0" presId="urn:microsoft.com/office/officeart/2005/8/layout/hierarchy3"/>
    <dgm:cxn modelId="{94276E78-0DF7-49BE-99FD-FF98AEE02E1F}" type="presParOf" srcId="{17152065-5E89-4B4C-9452-3613E95FEF1F}" destId="{DDBFF77F-CE1D-4F0D-9373-12AF5E3B9567}" srcOrd="0" destOrd="0" presId="urn:microsoft.com/office/officeart/2005/8/layout/hierarchy3"/>
    <dgm:cxn modelId="{3F87B0FB-46C5-4661-BC98-3CD86B038D3E}" type="presParOf" srcId="{17152065-5E89-4B4C-9452-3613E95FEF1F}" destId="{4C700F2E-8B02-4156-A557-3AF3D14FBFFF}" srcOrd="1" destOrd="0" presId="urn:microsoft.com/office/officeart/2005/8/layout/hierarchy3"/>
    <dgm:cxn modelId="{F7B4FDC0-FFDA-4A67-87AE-6B884CB5FD68}" type="presParOf" srcId="{E9574AE1-A0D5-409E-ABAF-7EDC78C814DF}" destId="{A338868F-6E13-4755-98AF-A79E86A1C290}" srcOrd="1" destOrd="0" presId="urn:microsoft.com/office/officeart/2005/8/layout/hierarchy3"/>
    <dgm:cxn modelId="{0E33305E-33AC-42D5-A343-E0A17DD10FA9}" type="presParOf" srcId="{399F3754-A819-4DEF-9A10-97DC4E8E38C8}" destId="{329CDB17-9178-48F8-9F8B-3D2EF50D5313}" srcOrd="2" destOrd="0" presId="urn:microsoft.com/office/officeart/2005/8/layout/hierarchy3"/>
    <dgm:cxn modelId="{89EE9887-2E2D-459F-A99F-8F978404D10A}" type="presParOf" srcId="{329CDB17-9178-48F8-9F8B-3D2EF50D5313}" destId="{840DD8AC-3F84-4AD0-BD16-1CAC99092C1C}" srcOrd="0" destOrd="0" presId="urn:microsoft.com/office/officeart/2005/8/layout/hierarchy3"/>
    <dgm:cxn modelId="{90B9930E-87BD-4780-809E-A22631E8D012}" type="presParOf" srcId="{840DD8AC-3F84-4AD0-BD16-1CAC99092C1C}" destId="{AA67A1C9-91B1-4043-92A7-03DD7A2DC348}" srcOrd="0" destOrd="0" presId="urn:microsoft.com/office/officeart/2005/8/layout/hierarchy3"/>
    <dgm:cxn modelId="{AC780271-6896-4187-84CB-0B0EF208CE60}" type="presParOf" srcId="{840DD8AC-3F84-4AD0-BD16-1CAC99092C1C}" destId="{2B2BDDE5-AFE5-4D60-9663-6A58DF88DEC3}" srcOrd="1" destOrd="0" presId="urn:microsoft.com/office/officeart/2005/8/layout/hierarchy3"/>
    <dgm:cxn modelId="{E04C3103-92E4-4CD3-8F65-DA6E8B37B186}" type="presParOf" srcId="{329CDB17-9178-48F8-9F8B-3D2EF50D5313}" destId="{82BC80F4-3A00-4738-910B-B2439D52630D}"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B76A4-2A39-43B7-A5B2-9B796C4DD98C}">
      <dsp:nvSpPr>
        <dsp:cNvPr id="0" name=""/>
        <dsp:cNvSpPr/>
      </dsp:nvSpPr>
      <dsp:spPr>
        <a:xfrm>
          <a:off x="947" y="907362"/>
          <a:ext cx="2218102" cy="110905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a:t>A</a:t>
          </a:r>
          <a:r>
            <a:rPr lang="en-US" sz="3600" kern="1200"/>
            <a:t>gitation</a:t>
          </a:r>
        </a:p>
      </dsp:txBody>
      <dsp:txXfrm>
        <a:off x="33430" y="939845"/>
        <a:ext cx="2153136" cy="1044085"/>
      </dsp:txXfrm>
    </dsp:sp>
    <dsp:sp modelId="{DDBFF77F-CE1D-4F0D-9373-12AF5E3B9567}">
      <dsp:nvSpPr>
        <dsp:cNvPr id="0" name=""/>
        <dsp:cNvSpPr/>
      </dsp:nvSpPr>
      <dsp:spPr>
        <a:xfrm>
          <a:off x="2773576" y="907362"/>
          <a:ext cx="2218102" cy="110905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a:t>Irritability</a:t>
          </a:r>
        </a:p>
      </dsp:txBody>
      <dsp:txXfrm>
        <a:off x="2806059" y="939845"/>
        <a:ext cx="2153136" cy="1044085"/>
      </dsp:txXfrm>
    </dsp:sp>
    <dsp:sp modelId="{AA67A1C9-91B1-4043-92A7-03DD7A2DC348}">
      <dsp:nvSpPr>
        <dsp:cNvPr id="0" name=""/>
        <dsp:cNvSpPr/>
      </dsp:nvSpPr>
      <dsp:spPr>
        <a:xfrm>
          <a:off x="5546205" y="907362"/>
          <a:ext cx="2218102" cy="110905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a:t>Social isolation</a:t>
          </a:r>
        </a:p>
      </dsp:txBody>
      <dsp:txXfrm>
        <a:off x="5578688" y="939845"/>
        <a:ext cx="2153136" cy="1044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1070184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823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dirty="0">
                <a:highlight>
                  <a:srgbClr val="FFFFFF"/>
                </a:highlight>
                <a:latin typeface="Times New Roman"/>
                <a:ea typeface="Times New Roman"/>
                <a:cs typeface="Times New Roman"/>
                <a:sym typeface="Times New Roman"/>
              </a:rPr>
              <a:t>(A) Twenty days of separation, regardless of paternal experience, significantly shortens the latency to the initial bout of immobility during the forced swim task, compared to non-separated controls. Among paternal mice, separation from offspring exacerbates this effect, as separated fathers have a shorter latency to immobility than non-separated fathers. (B) Regardless of paternal experience, 20 days of separation increases the duration of immobility during the forced swim task. (C) Twenty days of separation, regardless of paternal experience, increases bouts of immobility during the forced swim task, compared to non-separated controls. Among paternal mice, separation from offspring exacerbates this effect as separated fathers have more bouts of immobility than non-separated fathers. *p ≤ 0.05, </a:t>
            </a:r>
            <a:r>
              <a:rPr lang="en" sz="950" dirty="0">
                <a:highlight>
                  <a:srgbClr val="FFFFFF"/>
                </a:highlight>
                <a:latin typeface="Times New Roman"/>
                <a:ea typeface="Times New Roman"/>
                <a:cs typeface="Times New Roman"/>
                <a:sym typeface="Times New Roman"/>
              </a:rPr>
              <a:t>#</a:t>
            </a:r>
            <a:r>
              <a:rPr lang="en" sz="1200" dirty="0">
                <a:highlight>
                  <a:srgbClr val="FFFFFF"/>
                </a:highlight>
                <a:latin typeface="Times New Roman"/>
                <a:ea typeface="Times New Roman"/>
                <a:cs typeface="Times New Roman"/>
                <a:sym typeface="Times New Roman"/>
              </a:rPr>
              <a:t>p ≤ 0.01, </a:t>
            </a:r>
            <a:r>
              <a:rPr lang="en" sz="950" dirty="0">
                <a:highlight>
                  <a:srgbClr val="FFFFFF"/>
                </a:highlight>
                <a:latin typeface="Times New Roman"/>
                <a:ea typeface="Times New Roman"/>
                <a:cs typeface="Times New Roman"/>
                <a:sym typeface="Times New Roman"/>
              </a:rPr>
              <a:t>&amp;</a:t>
            </a:r>
            <a:r>
              <a:rPr lang="en" sz="1200" dirty="0">
                <a:highlight>
                  <a:srgbClr val="FFFFFF"/>
                </a:highlight>
                <a:latin typeface="Times New Roman"/>
                <a:ea typeface="Times New Roman"/>
                <a:cs typeface="Times New Roman"/>
                <a:sym typeface="Times New Roman"/>
              </a:rPr>
              <a:t>p ≤ 0.001. Bars represent mean + SEM.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A) Separation from mate and/or offspring decreases dendritic spine density of dentate gyrus (DG) granule cells, compared to control males. *p ≤ 0.05. (B) Neither paternal experience nor separation alters dendritic spine density of CA1 apical pyramidal cells. (C) Paternal experience increases spine density on CA1 basal dendrites, but (D) decreases spine density of CA3 apical dendrites +p ≤ 0.05, non-fathers compared to fathers, &amp;p  0.001, non-fathers compared to fathers. (E) Neither paternal experience nor separation alters dendritic spine density of CA3 basal pyramidal cells. Bars represent Mean + SEM.</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200" dirty="0">
                <a:highlight>
                  <a:srgbClr val="FFFFFF"/>
                </a:highlight>
                <a:latin typeface="Times New Roman"/>
                <a:ea typeface="Times New Roman"/>
                <a:cs typeface="Times New Roman"/>
                <a:sym typeface="Times New Roman"/>
              </a:rPr>
              <a:t>Actually </a:t>
            </a:r>
            <a:r>
              <a:rPr lang="en-US" sz="1200" dirty="0" err="1">
                <a:highlight>
                  <a:srgbClr val="FFFFFF"/>
                </a:highlight>
                <a:latin typeface="Times New Roman"/>
                <a:ea typeface="Times New Roman"/>
                <a:cs typeface="Times New Roman"/>
                <a:sym typeface="Times New Roman"/>
              </a:rPr>
              <a:t>neurolucida</a:t>
            </a:r>
            <a:r>
              <a:rPr lang="en-US" sz="1200" dirty="0">
                <a:highlight>
                  <a:srgbClr val="FFFFFF"/>
                </a:highlight>
                <a:latin typeface="Times New Roman"/>
                <a:ea typeface="Times New Roman"/>
                <a:cs typeface="Times New Roman"/>
                <a:sym typeface="Times New Roman"/>
              </a:rPr>
              <a:t> from MBF Bioscience. </a:t>
            </a:r>
            <a:r>
              <a:rPr lang="en" sz="1200" dirty="0">
                <a:highlight>
                  <a:srgbClr val="FFFFFF"/>
                </a:highlight>
                <a:latin typeface="Times New Roman"/>
                <a:ea typeface="Times New Roman"/>
                <a:cs typeface="Times New Roman"/>
                <a:sym typeface="Times New Roman"/>
              </a:rPr>
              <a:t>Representative tracings of a (A) control non-father, (B) control father, (C) separated non-father, and (D) separated father. Scale bar = 200 μm.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DG: difference in separation (reduced density) and paternal experience</a:t>
            </a:r>
          </a:p>
          <a:p>
            <a:pPr>
              <a:buNone/>
            </a:pPr>
            <a:r>
              <a:rPr lang="en-US" dirty="0"/>
              <a:t>CA1 apical: no main effect</a:t>
            </a:r>
          </a:p>
          <a:p>
            <a:pPr>
              <a:buNone/>
            </a:pPr>
            <a:r>
              <a:rPr lang="en-US" dirty="0"/>
              <a:t>CA1 basal: fathers slight increase</a:t>
            </a:r>
          </a:p>
          <a:p>
            <a:pPr>
              <a:buNone/>
            </a:pPr>
            <a:r>
              <a:rPr lang="en-US" dirty="0"/>
              <a:t>CA3 apical: fathers slight decrease</a:t>
            </a:r>
          </a:p>
          <a:p>
            <a:pPr>
              <a:buNone/>
            </a:pPr>
            <a:r>
              <a:rPr lang="en-US" dirty="0"/>
              <a:t>CA3 basal: no main effect</a:t>
            </a:r>
          </a:p>
        </p:txBody>
      </p:sp>
    </p:spTree>
    <p:extLst>
      <p:ext uri="{BB962C8B-B14F-4D97-AF65-F5344CB8AC3E}">
        <p14:creationId xmlns:p14="http://schemas.microsoft.com/office/powerpoint/2010/main" val="278074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Length</a:t>
            </a:r>
          </a:p>
          <a:p>
            <a:pPr lvl="1"/>
            <a:r>
              <a:rPr lang="en-US" dirty="0"/>
              <a:t> DG: no main effect</a:t>
            </a:r>
          </a:p>
          <a:p>
            <a:pPr lvl="1"/>
            <a:r>
              <a:rPr lang="en-US" dirty="0"/>
              <a:t> CA1 apical: separation increased, control father decreased</a:t>
            </a:r>
          </a:p>
          <a:p>
            <a:pPr lvl="1"/>
            <a:r>
              <a:rPr lang="en-US" dirty="0"/>
              <a:t> CA1 basal: separation increases</a:t>
            </a:r>
          </a:p>
          <a:p>
            <a:pPr lvl="1"/>
            <a:r>
              <a:rPr lang="en-US" dirty="0"/>
              <a:t> CA3 apical: no main effect</a:t>
            </a:r>
          </a:p>
          <a:p>
            <a:pPr lvl="1"/>
            <a:r>
              <a:rPr lang="en-US" dirty="0"/>
              <a:t> CA3 basal: no main effect</a:t>
            </a:r>
          </a:p>
          <a:p>
            <a:pPr lvl="0"/>
            <a:r>
              <a:rPr lang="en-US" dirty="0"/>
              <a:t>Branch points</a:t>
            </a:r>
          </a:p>
          <a:p>
            <a:pPr marL="457200" marR="0" lvl="1" indent="0" algn="l" defTabSz="914400" rtl="0" eaLnBrk="1" fontAlgn="auto" latinLnBrk="0" hangingPunct="1">
              <a:lnSpc>
                <a:spcPct val="100000"/>
              </a:lnSpc>
              <a:spcBef>
                <a:spcPts val="0"/>
              </a:spcBef>
              <a:spcAft>
                <a:spcPts val="0"/>
              </a:spcAft>
              <a:buClrTx/>
              <a:buSzPct val="100000"/>
              <a:buFontTx/>
              <a:buChar char="○"/>
              <a:tabLst/>
              <a:defRPr/>
            </a:pPr>
            <a:r>
              <a:rPr lang="en-US" dirty="0"/>
              <a:t> DG: no main effect</a:t>
            </a:r>
          </a:p>
          <a:p>
            <a:pPr lvl="1"/>
            <a:r>
              <a:rPr lang="en-US" dirty="0"/>
              <a:t> CA1 apical: separation increased, control father decreased</a:t>
            </a:r>
          </a:p>
          <a:p>
            <a:pPr lvl="1"/>
            <a:r>
              <a:rPr lang="en-US" dirty="0"/>
              <a:t> CA1 basal: separation increases</a:t>
            </a:r>
          </a:p>
          <a:p>
            <a:pPr lvl="1"/>
            <a:r>
              <a:rPr lang="en-US" dirty="0"/>
              <a:t> CA3 apical: no main effect</a:t>
            </a:r>
          </a:p>
          <a:p>
            <a:pPr lvl="1"/>
            <a:r>
              <a:rPr lang="en-US" dirty="0"/>
              <a:t> CA3 basal: no main effect</a:t>
            </a:r>
          </a:p>
        </p:txBody>
      </p:sp>
    </p:spTree>
    <p:extLst>
      <p:ext uri="{BB962C8B-B14F-4D97-AF65-F5344CB8AC3E}">
        <p14:creationId xmlns:p14="http://schemas.microsoft.com/office/powerpoint/2010/main" val="312616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highlight>
                  <a:srgbClr val="FFFFFF"/>
                </a:highlight>
                <a:latin typeface="Times New Roman"/>
                <a:ea typeface="Times New Roman"/>
                <a:cs typeface="Times New Roman"/>
                <a:sym typeface="Times New Roman"/>
              </a:rPr>
              <a:t>(A) The graph represents mean ± SEM of the change in body weight as a percentage of the initial weight for control animals that were left untreated (CONTROL, n=16) or treated with Fasudil (FASUDIL, n=13), untreated animals subjected to chronic restraint stress (STRESS, n=16) and Fasudil-treated animals subjected to chronic restraint (STRESS-FASUDIL, n=15). Two-way ANOVA followed by Tukey’s post-hoc analysis. CONTROL vs STRESS *P &lt;.05, **P&lt;.01, ***P&lt;.001, ****P&lt;.0001. FASUDIL vs STRESS-FASUDIL ++P&lt;.01, +++P &lt; .001, ++++P &lt; .0001. (B) Variation of body weight gain was evaluated at the endpoint of treatments. Two-way ANOVA, ***P&lt;.001.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highlight>
                  <a:srgbClr val="FFFFFF"/>
                </a:highlight>
                <a:latin typeface="Times New Roman"/>
                <a:ea typeface="Times New Roman"/>
                <a:cs typeface="Times New Roman"/>
                <a:sym typeface="Times New Roman"/>
              </a:rPr>
              <a:t>Bar graph indicates mean ± SEM of total time spent in immobility and climbing behaviors. Two-way ANOVA followed by Tukey’s post-hoc analysis indicated that Fasudil-treated animals (FASUDIL, n= 5) showed similar durations of immobility and active behaviors as animals injected with saline (CONTROL, n = 7). Stressed animals (STRESS, n = 7) spent more time in an immobile posture and significantly reduced climbing behavior. Chronic treatment with Fasudil (STRESS-FASUDIL, n=6) prevented the stress-induced immobility by increasing active behaviors, mainly in the form of climbing. **P &lt; .01; ***P &lt; .001; ****P &lt; .0001.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534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highlight>
                  <a:srgbClr val="FFFFFF"/>
                </a:highlight>
                <a:latin typeface="Times New Roman"/>
                <a:ea typeface="Times New Roman"/>
                <a:cs typeface="Times New Roman"/>
                <a:sym typeface="Times New Roman"/>
              </a:rPr>
              <a:t> (A) The photograph shows a representative isolated Golgi-stained pyramidal neuron of the CA1 hippocampal region of control animals, and a magnification of a secondary dendritic branch in the stratum radiatum area, which was used to count spines. (B) Photographs show the qualitative effects of stress and Fasudil treatment on spine density from a secondary dendrite. (C) Effect of treatments on total spine number in a dendritic segment of 80 µm. Two-way ANOVA followed by Tukey’s post-hoc analysis revealed that stress induced a reduction in spine density and that Fasudil prevented the stress-induced reduction in spine density. (D) Effect of treatments on mushroom spine number in a dendritic segment of 80 µm. (E) Effect of treatments on nonmushroom spine number in a dendritic segment of 80 µm. Two-way ANOVA followed by Tukey’s post-hoc analysis indicated that stress induced a reduction in spine density and that Fasudil prevented the stress-induced reduction in spine density. Values are the mean ± SEM (CONTROL, n = 5; FASUDIL, n = 4; STRESS, n = 5; STRESS-FASUDIL, n = 5). *P &lt; .05; **P &lt; .01.ol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dirty="0">
                <a:highlight>
                  <a:srgbClr val="FFFFFF"/>
                </a:highlight>
                <a:latin typeface="Times New Roman"/>
                <a:ea typeface="Times New Roman"/>
                <a:cs typeface="Times New Roman"/>
                <a:sym typeface="Times New Roman"/>
              </a:rPr>
              <a:t>(A) Pathways related to RAC and RhoA activation and their downstream effectors. (B) phospho-MYPT1 expressed as a ratio of phospho-MYPT1 relative to MYPT1. Two-way ANOVA followed by Tukey’s post-hoc analysis indicated an increase in p-MYPT1 levels that was prevented by Fasudil. (CONTROL n = 7; FASUDIL n = 5; STRESS n = 6 and STRESS-FASUDIL n = 5). ***P &lt; .001, ****P &lt; .0001 (C) phospho-LIMK expressed as a ratio of phospho-LIMK relative to LIMK. (CONTROL n = 5; FASUDIL n = 4; STRESS n = 5 and STRESS-FASUDIL n = 4). (D) phospho-cofilin expressed as a ratio of phospho-cofilin relative to cofilin (CONTROL n=6; FASUDIL n=5; STRESS n = 6 and STRESS-FASUDIL n = 5). β-Actin was used as the loading control. Values are the mean ± SEM.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Neurons = function</a:t>
            </a:r>
          </a:p>
        </p:txBody>
      </p:sp>
    </p:spTree>
    <p:extLst>
      <p:ext uri="{BB962C8B-B14F-4D97-AF65-F5344CB8AC3E}">
        <p14:creationId xmlns:p14="http://schemas.microsoft.com/office/powerpoint/2010/main" val="367714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highlight>
                  <a:srgbClr val="FFFFFF"/>
                </a:highlight>
                <a:latin typeface="Times New Roman"/>
                <a:ea typeface="Times New Roman"/>
                <a:cs typeface="Times New Roman"/>
                <a:sym typeface="Times New Roman"/>
              </a:rPr>
              <a:t>(A) Timeline of the experimental procedures. Adolescent (postnatal day [PD]) 35 mice were exposed to 10 days of social defeat stress (i.e., PD35-44). Twenty-four h later (PD45), mice were tested on either the social interaction or tail suspension test. (B) Defeated mice spent less time in the interaction zone in the presence, versus the absence, of a social target (</a:t>
            </a:r>
            <a:r>
              <a:rPr lang="en" sz="950">
                <a:highlight>
                  <a:srgbClr val="FFFFFF"/>
                </a:highlight>
                <a:latin typeface="Times New Roman"/>
                <a:ea typeface="Times New Roman"/>
                <a:cs typeface="Times New Roman"/>
                <a:sym typeface="Times New Roman"/>
              </a:rPr>
              <a:t>∗</a:t>
            </a:r>
            <a:r>
              <a:rPr lang="en" sz="1200">
                <a:highlight>
                  <a:srgbClr val="FFFFFF"/>
                </a:highlight>
                <a:latin typeface="Times New Roman"/>
                <a:ea typeface="Times New Roman"/>
                <a:cs typeface="Times New Roman"/>
                <a:sym typeface="Times New Roman"/>
              </a:rPr>
              <a:t>p &lt; 0.05, within group comparison), which was significantly less than that of control mice during the target present condition (</a:t>
            </a:r>
            <a:r>
              <a:rPr lang="en" sz="950">
                <a:highlight>
                  <a:srgbClr val="FFFFFF"/>
                </a:highlight>
                <a:latin typeface="Times New Roman"/>
                <a:ea typeface="Times New Roman"/>
                <a:cs typeface="Times New Roman"/>
                <a:sym typeface="Times New Roman"/>
              </a:rPr>
              <a:t>#</a:t>
            </a:r>
            <a:r>
              <a:rPr lang="en" sz="1200">
                <a:highlight>
                  <a:srgbClr val="FFFFFF"/>
                </a:highlight>
                <a:latin typeface="Times New Roman"/>
                <a:ea typeface="Times New Roman"/>
                <a:cs typeface="Times New Roman"/>
                <a:sym typeface="Times New Roman"/>
              </a:rPr>
              <a:t>p &lt; 0.05, between group comparison). (C) This reduction of social behavior was evident when assessing time in the corner zones, in which defeated mice spent significantly more time in the corners regardless of whether the social target was present (</a:t>
            </a:r>
            <a:r>
              <a:rPr lang="en" sz="950">
                <a:highlight>
                  <a:srgbClr val="FFFFFF"/>
                </a:highlight>
                <a:latin typeface="Times New Roman"/>
                <a:ea typeface="Times New Roman"/>
                <a:cs typeface="Times New Roman"/>
                <a:sym typeface="Times New Roman"/>
              </a:rPr>
              <a:t>#</a:t>
            </a:r>
            <a:r>
              <a:rPr lang="en" sz="1200">
                <a:highlight>
                  <a:srgbClr val="FFFFFF"/>
                </a:highlight>
                <a:latin typeface="Times New Roman"/>
                <a:ea typeface="Times New Roman"/>
                <a:cs typeface="Times New Roman"/>
                <a:sym typeface="Times New Roman"/>
              </a:rPr>
              <a:t>p &lt; 0.05, between group comparison) or absent (</a:t>
            </a:r>
            <a:r>
              <a:rPr lang="en" sz="950">
                <a:highlight>
                  <a:srgbClr val="FFFFFF"/>
                </a:highlight>
                <a:latin typeface="Times New Roman"/>
                <a:ea typeface="Times New Roman"/>
                <a:cs typeface="Times New Roman"/>
                <a:sym typeface="Times New Roman"/>
              </a:rPr>
              <a:t>∗</a:t>
            </a:r>
            <a:r>
              <a:rPr lang="en" sz="1200">
                <a:highlight>
                  <a:srgbClr val="FFFFFF"/>
                </a:highlight>
                <a:latin typeface="Times New Roman"/>
                <a:ea typeface="Times New Roman"/>
                <a:cs typeface="Times New Roman"/>
                <a:sym typeface="Times New Roman"/>
              </a:rPr>
              <a:t>p &lt; 0.05, within group comparison). (D) No differences in total distance traveled between control and defeated mice were observed during the first 2.5 min of the social interaction test (target absent condition). (E) Defeated mice spent more time (sec) immobile in the tail suspension test, when compared to control mice (</a:t>
            </a:r>
            <a:r>
              <a:rPr lang="en" sz="950">
                <a:highlight>
                  <a:srgbClr val="FFFFFF"/>
                </a:highlight>
                <a:latin typeface="Times New Roman"/>
                <a:ea typeface="Times New Roman"/>
                <a:cs typeface="Times New Roman"/>
                <a:sym typeface="Times New Roman"/>
              </a:rPr>
              <a:t>∗</a:t>
            </a:r>
            <a:r>
              <a:rPr lang="en" sz="1200">
                <a:highlight>
                  <a:srgbClr val="FFFFFF"/>
                </a:highlight>
                <a:latin typeface="Times New Roman"/>
                <a:ea typeface="Times New Roman"/>
                <a:cs typeface="Times New Roman"/>
                <a:sym typeface="Times New Roman"/>
              </a:rPr>
              <a:t>p &lt; 0.05). Data are presented as mean + SEM.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highlight>
                  <a:srgbClr val="FFFFFF"/>
                </a:highlight>
                <a:latin typeface="Times New Roman"/>
                <a:ea typeface="Times New Roman"/>
                <a:cs typeface="Times New Roman"/>
                <a:sym typeface="Times New Roman"/>
              </a:rPr>
              <a:t>Social defeat (postnatal day 35–44; gray area) reduced overall body weight across days of stress, starting on day 4 of stress exposure (postnatal day 38), when compared to non-stressed controls (n = 24). Body weight remained significantly lower in the defeated group (n = 31) 24 h after the last day of stress exposure (postnatal day 45). Arrow indicates day of behavioral testing and brain tissue collection. *Significantly different when compared to controls (p &lt; 0.05). Data are presented in grams (mean ± SEM).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(A) Social defeat stress increased cytosolic tyrosine hydroxylase (TH), when compared to controls (∗∗p &lt; 0.01). (B) Similarly, social defeat stress increased cytosolic dopamine transporter (DAT) levels, when compared to controls (∗p &lt; 0.05). (C) No differences in synaptic dopamine-1 receptors (D1) were observed between the groups (p &gt; 0.05). (D) Conversely, social defeat stress reduced synaptic GluA2 when compared to controls (∗p &lt; 0.05). (E–F) No differences in synaptic PKMζ or PKCζ were evident following social defeat stress (p &gt; 0.05). Arbitrary units (AU). Data are presented as ratio of total protein normalized to GAPDH (mean + SEM).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(A) Social defeat did not alter overall spine density as a function of stress (p &gt; 0.05). (B) Conversely, when assessing spine morphology, social defeat significantly decreased stubby spines (p &lt; 0.01), and increased long-thin spines (p &lt; 0.01), while having no effect on filopodia (p &gt; 0.05) or mushroom spines (p &gt; 0.05). Data are presented as voxels per micron (mean + SEM).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dirty="0">
                <a:highlight>
                  <a:srgbClr val="FFFFFF"/>
                </a:highlight>
                <a:latin typeface="Times New Roman"/>
                <a:ea typeface="Times New Roman"/>
                <a:cs typeface="Times New Roman"/>
                <a:sym typeface="Times New Roman"/>
              </a:rPr>
              <a:t>Social defeat stress decreased (A) GluA2 expression within long-thin and mushroom spines (*p &lt; 0.05). (B) No changes in PSD95 were observed across spine types (p &gt; 0.05) as a function of stress exposure. Conversely, (C) the number of spines expressing the colocalization of GluA2 and PSD95 was reduced in long-thin and mushroom spines (*p &lt; 0.05). Representative images of a dendritic branch from a control (D–E) and socially defeated animal (f–g). Scale bar = 5 μm for d and f; 2.5 μm for e and g. Red arrows indicate stubby spines. Blue arrows indicate long-thin spines. White voxels represent GluA2/PSD95 colocalization. Data are represented as mean voxels per spine (mean + SEM). (For interpretation of the references to colour in this figure legend, the reader is referred to the web version of this article.)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155"/>
            <a:ext cx="7080026" cy="13716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2698755"/>
            <a:ext cx="7080026" cy="787400"/>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882790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410855"/>
            <a:ext cx="7606349" cy="2862605"/>
          </a:xfrm>
          <a:prstGeom prst="rect">
            <a:avLst/>
          </a:prstGeom>
        </p:spPr>
      </p:pic>
      <p:sp>
        <p:nvSpPr>
          <p:cNvPr id="2" name="Title 1"/>
          <p:cNvSpPr>
            <a:spLocks noGrp="1"/>
          </p:cNvSpPr>
          <p:nvPr>
            <p:ph type="title"/>
          </p:nvPr>
        </p:nvSpPr>
        <p:spPr>
          <a:xfrm>
            <a:off x="685354" y="3423941"/>
            <a:ext cx="7766495" cy="407604"/>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521257"/>
            <a:ext cx="7384010" cy="2644253"/>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3831546"/>
            <a:ext cx="7765322" cy="51185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25549017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6328"/>
            <a:ext cx="7765322"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3221385"/>
            <a:ext cx="7765322" cy="112637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7642590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9956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6" y="3228265"/>
            <a:ext cx="7765322" cy="1117122"/>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
        <p:nvSpPr>
          <p:cNvPr id="11" name="TextBox 10"/>
          <p:cNvSpPr txBox="1"/>
          <p:nvPr/>
        </p:nvSpPr>
        <p:spPr>
          <a:xfrm>
            <a:off x="742950" y="66359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19619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3887636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207"/>
            <a:ext cx="7765322"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3487917"/>
            <a:ext cx="776414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19295778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200"/>
            <a:ext cx="7765322" cy="7278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5033"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76"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4929"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4929"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22616888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363661"/>
            <a:ext cx="2504979" cy="1385888"/>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363661"/>
            <a:ext cx="2504979" cy="1385888"/>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363661"/>
            <a:ext cx="2504979" cy="1385888"/>
          </a:xfrm>
          <a:prstGeom prst="rect">
            <a:avLst/>
          </a:prstGeom>
        </p:spPr>
      </p:pic>
      <p:sp>
        <p:nvSpPr>
          <p:cNvPr id="30" name="Title 1"/>
          <p:cNvSpPr>
            <a:spLocks noGrp="1"/>
          </p:cNvSpPr>
          <p:nvPr>
            <p:ph type="title"/>
          </p:nvPr>
        </p:nvSpPr>
        <p:spPr>
          <a:xfrm>
            <a:off x="685346" y="457200"/>
            <a:ext cx="7765322" cy="7278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763577" y="1454188"/>
            <a:ext cx="2319276" cy="1202216"/>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3360276"/>
            <a:ext cx="2475738" cy="9831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91"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09307" y="1454321"/>
            <a:ext cx="2319276" cy="120612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3360276"/>
            <a:ext cx="2475738" cy="9831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5023"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56774" y="1450824"/>
            <a:ext cx="2319276" cy="120547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3360274"/>
            <a:ext cx="2475738" cy="98312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41355942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28041164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457200"/>
            <a:ext cx="1713365"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457200"/>
            <a:ext cx="5937654" cy="38862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46624436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027941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7742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39379432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320801"/>
            <a:ext cx="7192913" cy="1371610"/>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2692409"/>
            <a:ext cx="7192913" cy="1130291"/>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18646250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299337"/>
            <a:ext cx="3795373" cy="304406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299337"/>
            <a:ext cx="3798499" cy="304406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16674839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00880"/>
            <a:ext cx="3816804" cy="3111577"/>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300880"/>
            <a:ext cx="3816804" cy="3111577"/>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376441"/>
            <a:ext cx="3657258" cy="408663"/>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54404" y="1785103"/>
            <a:ext cx="3657258" cy="2558297"/>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376441"/>
            <a:ext cx="3671498" cy="408662"/>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1225" y="1785103"/>
            <a:ext cx="3671498" cy="2558297"/>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29921928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6666716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10983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2780167" cy="1366439"/>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641725" y="457200"/>
            <a:ext cx="4808943" cy="38862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1823639"/>
            <a:ext cx="2780167" cy="251976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18880741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457200"/>
            <a:ext cx="2688125" cy="3903624"/>
          </a:xfrm>
          <a:prstGeom prst="rect">
            <a:avLst/>
          </a:prstGeom>
        </p:spPr>
      </p:pic>
      <p:sp>
        <p:nvSpPr>
          <p:cNvPr id="2" name="Title 1"/>
          <p:cNvSpPr>
            <a:spLocks noGrp="1"/>
          </p:cNvSpPr>
          <p:nvPr>
            <p:ph type="title"/>
          </p:nvPr>
        </p:nvSpPr>
        <p:spPr>
          <a:xfrm>
            <a:off x="685347" y="457442"/>
            <a:ext cx="4451212" cy="1372004"/>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572776"/>
            <a:ext cx="2456813" cy="3684617"/>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5347" y="1829445"/>
            <a:ext cx="4451212" cy="253210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15861026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200"/>
            <a:ext cx="7765322" cy="72783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299337"/>
            <a:ext cx="7765322" cy="304406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10/2/2017</a:t>
            </a:fld>
            <a:endParaRPr lang="en-US" dirty="0"/>
          </a:p>
        </p:txBody>
      </p:sp>
      <p:sp>
        <p:nvSpPr>
          <p:cNvPr id="5" name="Footer Placeholder 4"/>
          <p:cNvSpPr>
            <a:spLocks noGrp="1"/>
          </p:cNvSpPr>
          <p:nvPr>
            <p:ph type="ftr" sz="quarter" idx="3"/>
          </p:nvPr>
        </p:nvSpPr>
        <p:spPr>
          <a:xfrm>
            <a:off x="685347" y="4412457"/>
            <a:ext cx="5004649" cy="273844"/>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lvl="0" algn="r">
              <a:spcBef>
                <a:spcPts val="0"/>
              </a:spcBef>
              <a:buNone/>
            </a:pPr>
            <a:fld id="{00000000-1234-1234-1234-123412341234}" type="slidenum">
              <a:rPr lang="en" sz="1000" smtClean="0">
                <a:solidFill>
                  <a:schemeClr val="lt2"/>
                </a:solidFill>
              </a:rPr>
              <a:t>‹#›</a:t>
            </a:fld>
            <a:endParaRPr lang="en" sz="1000">
              <a:solidFill>
                <a:schemeClr val="lt2"/>
              </a:solidFill>
            </a:endParaRPr>
          </a:p>
        </p:txBody>
      </p:sp>
    </p:spTree>
    <p:extLst>
      <p:ext uri="{BB962C8B-B14F-4D97-AF65-F5344CB8AC3E}">
        <p14:creationId xmlns:p14="http://schemas.microsoft.com/office/powerpoint/2010/main" val="39898410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alphaModFix amt="74000"/>
            <a:extLst>
              <a:ext uri="{BEBA8EAE-BF5A-486C-A8C5-ECC9F3942E4B}">
                <a14:imgProps xmlns:a14="http://schemas.microsoft.com/office/drawing/2010/main">
                  <a14:imgLayer r:embed="rId4">
                    <a14:imgEffect>
                      <a14:brightnessContrast contrast="39000"/>
                    </a14:imgEffect>
                  </a14:imgLayer>
                </a14:imgProps>
              </a:ext>
            </a:extLst>
          </a:blip>
          <a:srcRect t="9240"/>
          <a:stretch/>
        </p:blipFill>
        <p:spPr>
          <a:xfrm flipH="1">
            <a:off x="-149081" y="0"/>
            <a:ext cx="3758099" cy="5081789"/>
          </a:xfrm>
          <a:prstGeom prst="rect">
            <a:avLst/>
          </a:prstGeom>
          <a:noFill/>
          <a:ln>
            <a:noFill/>
          </a:ln>
          <a:effectLst>
            <a:softEdge rad="152400"/>
          </a:effectLst>
        </p:spPr>
      </p:pic>
      <p:sp>
        <p:nvSpPr>
          <p:cNvPr id="55" name="Shape 55"/>
          <p:cNvSpPr txBox="1">
            <a:spLocks noGrp="1"/>
          </p:cNvSpPr>
          <p:nvPr>
            <p:ph type="ctrTitle"/>
          </p:nvPr>
        </p:nvSpPr>
        <p:spPr>
          <a:xfrm>
            <a:off x="1844850" y="1572125"/>
            <a:ext cx="7299300" cy="1588500"/>
          </a:xfrm>
          <a:prstGeom prst="rect">
            <a:avLst/>
          </a:prstGeom>
        </p:spPr>
        <p:txBody>
          <a:bodyPr wrap="square" lIns="91425" tIns="91425" rIns="91425" bIns="91425" anchor="b" anchorCtr="0">
            <a:noAutofit/>
          </a:bodyPr>
          <a:lstStyle/>
          <a:p>
            <a:pPr lvl="0" algn="r">
              <a:spcBef>
                <a:spcPts val="0"/>
              </a:spcBef>
              <a:buNone/>
            </a:pPr>
            <a:r>
              <a:rPr lang="en" sz="4400" dirty="0"/>
              <a:t>Stress and Our Neurons</a:t>
            </a:r>
          </a:p>
        </p:txBody>
      </p:sp>
      <p:sp>
        <p:nvSpPr>
          <p:cNvPr id="56" name="Shape 56"/>
          <p:cNvSpPr txBox="1">
            <a:spLocks noGrp="1"/>
          </p:cNvSpPr>
          <p:nvPr>
            <p:ph type="subTitle" idx="1"/>
          </p:nvPr>
        </p:nvSpPr>
        <p:spPr>
          <a:xfrm>
            <a:off x="510450" y="3182325"/>
            <a:ext cx="8423100" cy="630000"/>
          </a:xfrm>
          <a:prstGeom prst="rect">
            <a:avLst/>
          </a:prstGeom>
        </p:spPr>
        <p:txBody>
          <a:bodyPr wrap="square" lIns="91425" tIns="91425" rIns="91425" bIns="91425" anchor="t" anchorCtr="0">
            <a:noAutofit/>
          </a:bodyPr>
          <a:lstStyle/>
          <a:p>
            <a:pPr lvl="0" algn="r">
              <a:spcBef>
                <a:spcPts val="0"/>
              </a:spcBef>
              <a:buNone/>
            </a:pPr>
            <a:r>
              <a:rPr lang="en"/>
              <a:t>Jess Hoynoski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F9C8C-4921-4817-BEF7-D4819BAB1217}"/>
              </a:ext>
            </a:extLst>
          </p:cNvPr>
          <p:cNvSpPr>
            <a:spLocks noGrp="1"/>
          </p:cNvSpPr>
          <p:nvPr>
            <p:ph type="title"/>
          </p:nvPr>
        </p:nvSpPr>
        <p:spPr/>
        <p:txBody>
          <a:bodyPr>
            <a:noAutofit/>
          </a:bodyPr>
          <a:lstStyle/>
          <a:p>
            <a:r>
              <a:rPr lang="en-US" sz="4000" dirty="0">
                <a:effectLst/>
              </a:rPr>
              <a:t>My Questions</a:t>
            </a:r>
          </a:p>
        </p:txBody>
      </p:sp>
      <p:sp>
        <p:nvSpPr>
          <p:cNvPr id="3" name="Text Placeholder 2">
            <a:extLst>
              <a:ext uri="{FF2B5EF4-FFF2-40B4-BE49-F238E27FC236}">
                <a16:creationId xmlns:a16="http://schemas.microsoft.com/office/drawing/2014/main" xmlns="" id="{C7D7937F-F1B3-4921-BA15-47CF076A3E92}"/>
              </a:ext>
            </a:extLst>
          </p:cNvPr>
          <p:cNvSpPr>
            <a:spLocks noGrp="1"/>
          </p:cNvSpPr>
          <p:nvPr>
            <p:ph type="body" idx="1"/>
          </p:nvPr>
        </p:nvSpPr>
        <p:spPr/>
        <p:txBody>
          <a:bodyPr>
            <a:normAutofit/>
          </a:bodyPr>
          <a:lstStyle/>
          <a:p>
            <a:r>
              <a:rPr lang="en-US" sz="2400" dirty="0"/>
              <a:t> What effects do depression and stress have on our neurons?</a:t>
            </a:r>
          </a:p>
          <a:p>
            <a:r>
              <a:rPr lang="en-US" sz="2400" dirty="0"/>
              <a:t> Is there a difference in these effects if familial separation is the stressor?</a:t>
            </a:r>
          </a:p>
          <a:p>
            <a:r>
              <a:rPr lang="en-US" sz="2400" dirty="0"/>
              <a:t> If there is a difference, is there a way to counteract it?</a:t>
            </a:r>
          </a:p>
        </p:txBody>
      </p:sp>
    </p:spTree>
    <p:extLst>
      <p:ext uri="{BB962C8B-B14F-4D97-AF65-F5344CB8AC3E}">
        <p14:creationId xmlns:p14="http://schemas.microsoft.com/office/powerpoint/2010/main" val="2880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wrap="square" lIns="91425" tIns="91425" rIns="91425" bIns="91425" anchor="t" anchorCtr="0">
            <a:noAutofit/>
          </a:bodyPr>
          <a:lstStyle/>
          <a:p>
            <a:pPr lvl="0" algn="ctr">
              <a:spcBef>
                <a:spcPts val="0"/>
              </a:spcBef>
              <a:buNone/>
            </a:pPr>
            <a:r>
              <a:rPr lang="en" sz="3200" dirty="0"/>
              <a:t/>
            </a:r>
            <a:br>
              <a:rPr lang="en" sz="3200" dirty="0"/>
            </a:br>
            <a:r>
              <a:rPr lang="en" sz="3200" dirty="0"/>
              <a:t>Iñiguez, S. </a:t>
            </a:r>
            <a:r>
              <a:rPr lang="en-US" sz="3200" i="1" dirty="0"/>
              <a:t>et al.</a:t>
            </a:r>
            <a:r>
              <a:rPr lang="en-US" sz="3200" dirty="0"/>
              <a:t> </a:t>
            </a:r>
            <a:r>
              <a:rPr lang="en" sz="3200" dirty="0"/>
              <a:t>(2016)</a:t>
            </a:r>
            <a:br>
              <a:rPr lang="en" sz="3200" dirty="0"/>
            </a:br>
            <a:r>
              <a:rPr lang="en" sz="3200" dirty="0"/>
              <a:t/>
            </a:r>
            <a:br>
              <a:rPr lang="en" sz="3200" dirty="0"/>
            </a:br>
            <a:r>
              <a:rPr lang="en" sz="3200" dirty="0"/>
              <a:t>Social defeat stress induces depression-like behavior and alters spine morphology in the hippocampus of adolescent male C57BL/6 mice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98C55-A1EF-4C3E-9355-1B968835AB31}"/>
              </a:ext>
            </a:extLst>
          </p:cNvPr>
          <p:cNvSpPr>
            <a:spLocks noGrp="1"/>
          </p:cNvSpPr>
          <p:nvPr>
            <p:ph type="title"/>
          </p:nvPr>
        </p:nvSpPr>
        <p:spPr>
          <a:xfrm>
            <a:off x="311700" y="228600"/>
            <a:ext cx="8520600" cy="789125"/>
          </a:xfrm>
        </p:spPr>
        <p:txBody>
          <a:bodyPr>
            <a:noAutofit/>
          </a:bodyPr>
          <a:lstStyle/>
          <a:p>
            <a:r>
              <a:rPr lang="en-US" sz="4000" dirty="0"/>
              <a:t>Methods</a:t>
            </a:r>
          </a:p>
        </p:txBody>
      </p:sp>
      <p:sp>
        <p:nvSpPr>
          <p:cNvPr id="3" name="Text Placeholder 2">
            <a:extLst>
              <a:ext uri="{FF2B5EF4-FFF2-40B4-BE49-F238E27FC236}">
                <a16:creationId xmlns:a16="http://schemas.microsoft.com/office/drawing/2014/main" xmlns="" id="{5A20C270-9357-4C61-8213-D0B4FC02473F}"/>
              </a:ext>
            </a:extLst>
          </p:cNvPr>
          <p:cNvSpPr>
            <a:spLocks noGrp="1"/>
          </p:cNvSpPr>
          <p:nvPr>
            <p:ph type="body" idx="1"/>
          </p:nvPr>
        </p:nvSpPr>
        <p:spPr>
          <a:xfrm>
            <a:off x="311700" y="1017726"/>
            <a:ext cx="8520600" cy="4125774"/>
          </a:xfrm>
        </p:spPr>
        <p:txBody>
          <a:bodyPr>
            <a:normAutofit/>
          </a:bodyPr>
          <a:lstStyle/>
          <a:p>
            <a:r>
              <a:rPr lang="en-US" sz="2400" dirty="0"/>
              <a:t>55 male, postnatal day (PD) 35, C57BL/6</a:t>
            </a:r>
          </a:p>
          <a:p>
            <a:r>
              <a:rPr lang="en-US" sz="2400" dirty="0"/>
              <a:t>C57BL/6 mice were housed with littermates in groups of 3-4</a:t>
            </a:r>
          </a:p>
          <a:p>
            <a:r>
              <a:rPr lang="en-US" sz="2400" dirty="0"/>
              <a:t>Social Defeat</a:t>
            </a:r>
          </a:p>
          <a:p>
            <a:pPr lvl="1"/>
            <a:r>
              <a:rPr lang="en-US" sz="2000" dirty="0"/>
              <a:t>10 minute sessions every day for 10 days</a:t>
            </a:r>
          </a:p>
          <a:p>
            <a:pPr lvl="1"/>
            <a:r>
              <a:rPr lang="en-US" sz="2000" dirty="0"/>
              <a:t>Housed next to their CD1 aggressor (same cage, just other side of the divider)</a:t>
            </a:r>
          </a:p>
          <a:p>
            <a:r>
              <a:rPr lang="en-US" sz="2400" dirty="0"/>
              <a:t>Social interaction test</a:t>
            </a:r>
          </a:p>
          <a:p>
            <a:pPr lvl="1"/>
            <a:r>
              <a:rPr lang="en-US" sz="2000" dirty="0"/>
              <a:t>First trial empty cage</a:t>
            </a:r>
          </a:p>
          <a:p>
            <a:pPr lvl="1"/>
            <a:r>
              <a:rPr lang="en-US" sz="2000" dirty="0"/>
              <a:t>Second trial novel CB1</a:t>
            </a:r>
          </a:p>
          <a:p>
            <a:r>
              <a:rPr lang="en-US" sz="2400" dirty="0"/>
              <a:t>Tail suspension test</a:t>
            </a:r>
          </a:p>
        </p:txBody>
      </p:sp>
    </p:spTree>
    <p:extLst>
      <p:ext uri="{BB962C8B-B14F-4D97-AF65-F5344CB8AC3E}">
        <p14:creationId xmlns:p14="http://schemas.microsoft.com/office/powerpoint/2010/main" val="170473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79" name="Rectangle 78">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Shape 72" descr="Figure 1.jpg"/>
          <p:cNvPicPr preferRelativeResize="0"/>
          <p:nvPr/>
        </p:nvPicPr>
        <p:blipFill>
          <a:blip r:embed="rId3">
            <a:extLst/>
          </a:blip>
          <a:stretch>
            <a:fillRect/>
          </a:stretch>
        </p:blipFill>
        <p:spPr>
          <a:xfrm>
            <a:off x="1594219" y="773970"/>
            <a:ext cx="3010439" cy="3417030"/>
          </a:xfrm>
          <a:prstGeom prst="rect">
            <a:avLst/>
          </a:prstGeom>
          <a:noFill/>
        </p:spPr>
      </p:pic>
      <p:sp>
        <p:nvSpPr>
          <p:cNvPr id="71" name="Shape 71"/>
          <p:cNvSpPr txBox="1">
            <a:spLocks noGrp="1"/>
          </p:cNvSpPr>
          <p:nvPr>
            <p:ph type="title"/>
          </p:nvPr>
        </p:nvSpPr>
        <p:spPr>
          <a:xfrm>
            <a:off x="5986812" y="723897"/>
            <a:ext cx="2910353" cy="1974859"/>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1 </a:t>
            </a:r>
            <a:br>
              <a:rPr lang="en-US" sz="2400" dirty="0">
                <a:solidFill>
                  <a:srgbClr val="DADADA"/>
                </a:solidFill>
                <a:effectLst/>
              </a:rPr>
            </a:br>
            <a:r>
              <a:rPr lang="en-US" sz="2400" dirty="0">
                <a:solidFill>
                  <a:srgbClr val="DADADA"/>
                </a:solidFill>
                <a:effectLst/>
              </a:rPr>
              <a:t>Social defeat stress induces a depression-like behavioral response in adolescent C57BL/6 male mice </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85" name="Rectangle 84">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Shape 78" descr="Figure 2.jpg"/>
          <p:cNvPicPr preferRelativeResize="0"/>
          <p:nvPr/>
        </p:nvPicPr>
        <p:blipFill>
          <a:blip r:embed="rId3">
            <a:extLst/>
          </a:blip>
          <a:stretch>
            <a:fillRect/>
          </a:stretch>
        </p:blipFill>
        <p:spPr>
          <a:xfrm>
            <a:off x="1035366" y="1140410"/>
            <a:ext cx="4171524" cy="2753205"/>
          </a:xfrm>
          <a:prstGeom prst="rect">
            <a:avLst/>
          </a:prstGeom>
          <a:noFill/>
        </p:spPr>
      </p:pic>
      <p:sp>
        <p:nvSpPr>
          <p:cNvPr id="77" name="Shape 77"/>
          <p:cNvSpPr txBox="1">
            <a:spLocks noGrp="1"/>
          </p:cNvSpPr>
          <p:nvPr>
            <p:ph type="title"/>
          </p:nvPr>
        </p:nvSpPr>
        <p:spPr>
          <a:xfrm>
            <a:off x="6070962" y="723897"/>
            <a:ext cx="2663521" cy="1974859"/>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2</a:t>
            </a:r>
            <a:br>
              <a:rPr lang="en-US" sz="2400" dirty="0">
                <a:solidFill>
                  <a:srgbClr val="DADADA"/>
                </a:solidFill>
                <a:effectLst/>
              </a:rPr>
            </a:br>
            <a:r>
              <a:rPr lang="en-US" sz="2400" dirty="0">
                <a:solidFill>
                  <a:srgbClr val="DADADA"/>
                </a:solidFill>
                <a:effectLst/>
              </a:rPr>
              <a:t>Effects of social defeat stress on body weight in adolescent male C57BL/6 mice</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102" name="Rectangle 9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03" name="Rectangle 97">
            <a:extLst>
              <a:ext uri="{FF2B5EF4-FFF2-40B4-BE49-F238E27FC236}">
                <a16:creationId xmlns:a16="http://schemas.microsoft.com/office/drawing/2014/main" xmlns="" id="{6540ED7E-4309-4CF9-9C8D-82E304E028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4" name="Rectangle 99">
            <a:extLst>
              <a:ext uri="{FF2B5EF4-FFF2-40B4-BE49-F238E27FC236}">
                <a16:creationId xmlns:a16="http://schemas.microsoft.com/office/drawing/2014/main" xmlns="" id="{CA8ACC6B-EC7C-4E3C-8D08-C0A3AA4077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3782084" cy="3586230"/>
          </a:xfrm>
          <a:prstGeom prst="rect">
            <a:avLst/>
          </a:prstGeom>
          <a:solidFill>
            <a:schemeClr val="bg1"/>
          </a:solidFill>
          <a:ln w="190500">
            <a:solidFill>
              <a:srgbClr val="F2F2F2">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Shape 84" descr="Figure 3.jpg"/>
          <p:cNvPicPr preferRelativeResize="0"/>
          <p:nvPr/>
        </p:nvPicPr>
        <p:blipFill rotWithShape="1">
          <a:blip r:embed="rId3">
            <a:extLst/>
          </a:blip>
          <a:srcRect/>
          <a:stretch/>
        </p:blipFill>
        <p:spPr>
          <a:xfrm>
            <a:off x="916955" y="798281"/>
            <a:ext cx="3394475" cy="3324935"/>
          </a:xfrm>
          <a:prstGeom prst="rect">
            <a:avLst/>
          </a:prstGeom>
          <a:noFill/>
        </p:spPr>
      </p:pic>
      <p:sp>
        <p:nvSpPr>
          <p:cNvPr id="83" name="Shape 83"/>
          <p:cNvSpPr txBox="1">
            <a:spLocks noGrp="1"/>
          </p:cNvSpPr>
          <p:nvPr>
            <p:ph type="title"/>
          </p:nvPr>
        </p:nvSpPr>
        <p:spPr>
          <a:xfrm>
            <a:off x="4986642" y="723897"/>
            <a:ext cx="3437267" cy="1974859"/>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3</a:t>
            </a:r>
            <a:br>
              <a:rPr lang="en-US" sz="2400" dirty="0">
                <a:solidFill>
                  <a:srgbClr val="DADADA"/>
                </a:solidFill>
                <a:effectLst/>
              </a:rPr>
            </a:br>
            <a:r>
              <a:rPr lang="en-US" sz="2400" dirty="0">
                <a:solidFill>
                  <a:srgbClr val="DADADA"/>
                </a:solidFill>
                <a:effectLst/>
              </a:rPr>
              <a:t>Effects of social defeat stress on hippocampal dopamine- and GluA2-related function in adolescent male C57BL/6 mice</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5" name="Rectangle 9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97" name="Rectangle 96">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Shape 90" descr="Figure 4.jpg"/>
          <p:cNvPicPr preferRelativeResize="0"/>
          <p:nvPr/>
        </p:nvPicPr>
        <p:blipFill>
          <a:blip r:embed="rId3">
            <a:extLst/>
          </a:blip>
          <a:stretch>
            <a:fillRect/>
          </a:stretch>
        </p:blipFill>
        <p:spPr>
          <a:xfrm>
            <a:off x="839417" y="1637790"/>
            <a:ext cx="4597996" cy="1998037"/>
          </a:xfrm>
          <a:prstGeom prst="rect">
            <a:avLst/>
          </a:prstGeom>
          <a:noFill/>
        </p:spPr>
      </p:pic>
      <p:sp>
        <p:nvSpPr>
          <p:cNvPr id="89" name="Shape 89"/>
          <p:cNvSpPr txBox="1">
            <a:spLocks noGrp="1"/>
          </p:cNvSpPr>
          <p:nvPr>
            <p:ph type="title"/>
          </p:nvPr>
        </p:nvSpPr>
        <p:spPr>
          <a:xfrm>
            <a:off x="6070962" y="723897"/>
            <a:ext cx="2977671" cy="2221256"/>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4 </a:t>
            </a:r>
            <a:br>
              <a:rPr lang="en-US" sz="2400" dirty="0">
                <a:solidFill>
                  <a:srgbClr val="DADADA"/>
                </a:solidFill>
                <a:effectLst/>
              </a:rPr>
            </a:br>
            <a:r>
              <a:rPr lang="en-US" sz="2400" dirty="0">
                <a:solidFill>
                  <a:srgbClr val="DADADA"/>
                </a:solidFill>
                <a:effectLst/>
              </a:rPr>
              <a:t>Effects of social defeat stress on spine density and morphology within the CA1 of the adolescent hippocampus in male C57BL/6 mice</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01" name="Rectangle 10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03" name="Rectangle 102">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Shape 96" descr="Figure 5.jpg"/>
          <p:cNvPicPr preferRelativeResize="0"/>
          <p:nvPr/>
        </p:nvPicPr>
        <p:blipFill>
          <a:blip r:embed="rId3">
            <a:extLst/>
          </a:blip>
          <a:stretch>
            <a:fillRect/>
          </a:stretch>
        </p:blipFill>
        <p:spPr>
          <a:xfrm>
            <a:off x="882961" y="863501"/>
            <a:ext cx="4538124" cy="3240412"/>
          </a:xfrm>
          <a:prstGeom prst="rect">
            <a:avLst/>
          </a:prstGeom>
          <a:noFill/>
        </p:spPr>
      </p:pic>
      <p:sp>
        <p:nvSpPr>
          <p:cNvPr id="95" name="Shape 95"/>
          <p:cNvSpPr txBox="1">
            <a:spLocks noGrp="1"/>
          </p:cNvSpPr>
          <p:nvPr>
            <p:ph type="title"/>
          </p:nvPr>
        </p:nvSpPr>
        <p:spPr>
          <a:xfrm>
            <a:off x="6042912" y="723897"/>
            <a:ext cx="2871085" cy="1974859"/>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5 </a:t>
            </a:r>
            <a:br>
              <a:rPr lang="en-US" sz="2400" dirty="0">
                <a:solidFill>
                  <a:srgbClr val="DADADA"/>
                </a:solidFill>
                <a:effectLst/>
              </a:rPr>
            </a:br>
            <a:r>
              <a:rPr lang="en-US" sz="2400" dirty="0">
                <a:solidFill>
                  <a:srgbClr val="DADADA"/>
                </a:solidFill>
                <a:effectLst/>
              </a:rPr>
              <a:t>Effects of social stress on GluA2, PSD95, and their colocalization across spine types in the CA1 region of the hippocampus in adolescent C57BL/6 male mice</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A606F-01EE-4B58-985E-F314E9A81826}"/>
              </a:ext>
            </a:extLst>
          </p:cNvPr>
          <p:cNvSpPr>
            <a:spLocks noGrp="1"/>
          </p:cNvSpPr>
          <p:nvPr>
            <p:ph type="title"/>
          </p:nvPr>
        </p:nvSpPr>
        <p:spPr/>
        <p:txBody>
          <a:bodyPr>
            <a:noAutofit/>
          </a:bodyPr>
          <a:lstStyle/>
          <a:p>
            <a:r>
              <a:rPr lang="en-US" sz="4000" dirty="0"/>
              <a:t>Summary</a:t>
            </a:r>
          </a:p>
        </p:txBody>
      </p:sp>
      <p:sp>
        <p:nvSpPr>
          <p:cNvPr id="3" name="Text Placeholder 2">
            <a:extLst>
              <a:ext uri="{FF2B5EF4-FFF2-40B4-BE49-F238E27FC236}">
                <a16:creationId xmlns:a16="http://schemas.microsoft.com/office/drawing/2014/main" xmlns="" id="{C80C3F3F-94A3-4634-BF59-D684B25BB076}"/>
              </a:ext>
            </a:extLst>
          </p:cNvPr>
          <p:cNvSpPr>
            <a:spLocks noGrp="1"/>
          </p:cNvSpPr>
          <p:nvPr>
            <p:ph type="body" idx="1"/>
          </p:nvPr>
        </p:nvSpPr>
        <p:spPr/>
        <p:txBody>
          <a:bodyPr>
            <a:normAutofit fontScale="92500" lnSpcReduction="20000"/>
          </a:bodyPr>
          <a:lstStyle/>
          <a:p>
            <a:r>
              <a:rPr lang="en-US" sz="2400" dirty="0">
                <a:solidFill>
                  <a:srgbClr val="DADADA"/>
                </a:solidFill>
                <a:effectLst/>
              </a:rPr>
              <a:t>Social defeat stress induces a depression-like behavioral response in adolescent C57BL/6 male mice</a:t>
            </a:r>
          </a:p>
          <a:p>
            <a:r>
              <a:rPr lang="en-US" sz="2400" dirty="0">
                <a:solidFill>
                  <a:srgbClr val="DADADA"/>
                </a:solidFill>
                <a:effectLst/>
              </a:rPr>
              <a:t>Defeated mice were 2g lighter than controls on average</a:t>
            </a:r>
          </a:p>
          <a:p>
            <a:r>
              <a:rPr lang="en" sz="2400" dirty="0"/>
              <a:t>Social defeat stress increased cytosolic tyrosine hydroxylase (TH) </a:t>
            </a:r>
            <a:r>
              <a:rPr lang="en-US" sz="2400" dirty="0"/>
              <a:t>and</a:t>
            </a:r>
            <a:r>
              <a:rPr lang="en" sz="2400" dirty="0"/>
              <a:t> cytosolic dopamine transporter (DAT)</a:t>
            </a:r>
          </a:p>
          <a:p>
            <a:pPr lvl="1"/>
            <a:r>
              <a:rPr lang="en" sz="1900" dirty="0"/>
              <a:t>Reduced synaptic GluA2</a:t>
            </a:r>
          </a:p>
          <a:p>
            <a:pPr lvl="1"/>
            <a:r>
              <a:rPr lang="en" sz="1900" dirty="0"/>
              <a:t>No differences in synaptic dopamine-1 receptors (D1)</a:t>
            </a:r>
          </a:p>
          <a:p>
            <a:r>
              <a:rPr lang="en" sz="2400" dirty="0"/>
              <a:t>Social defeat significantly decreased stubby spines</a:t>
            </a:r>
          </a:p>
          <a:p>
            <a:pPr lvl="1"/>
            <a:r>
              <a:rPr lang="en" sz="1900" dirty="0"/>
              <a:t>Increased long-thin spines </a:t>
            </a:r>
          </a:p>
          <a:p>
            <a:pPr lvl="1"/>
            <a:r>
              <a:rPr lang="en" sz="1900" dirty="0"/>
              <a:t>No effect on filopodia or mushroom spines</a:t>
            </a:r>
            <a:endParaRPr lang="en-US" sz="1900" dirty="0"/>
          </a:p>
        </p:txBody>
      </p:sp>
    </p:spTree>
    <p:extLst>
      <p:ext uri="{BB962C8B-B14F-4D97-AF65-F5344CB8AC3E}">
        <p14:creationId xmlns:p14="http://schemas.microsoft.com/office/powerpoint/2010/main" val="210719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wrap="square" lIns="91425" tIns="91425" rIns="91425" bIns="91425" anchor="t" anchorCtr="0">
            <a:noAutofit/>
          </a:bodyPr>
          <a:lstStyle/>
          <a:p>
            <a:pPr lvl="0" algn="ctr">
              <a:spcBef>
                <a:spcPts val="0"/>
              </a:spcBef>
              <a:buNone/>
            </a:pPr>
            <a:r>
              <a:rPr lang="en" sz="3200" dirty="0"/>
              <a:t/>
            </a:r>
            <a:br>
              <a:rPr lang="en" sz="3200" dirty="0"/>
            </a:br>
            <a:r>
              <a:rPr lang="en" sz="3200" dirty="0"/>
              <a:t>Hyer, M. </a:t>
            </a:r>
            <a:r>
              <a:rPr lang="en-US" sz="3200" i="1" dirty="0"/>
              <a:t>et al.</a:t>
            </a:r>
            <a:r>
              <a:rPr lang="en-US" sz="3200" dirty="0"/>
              <a:t> </a:t>
            </a:r>
            <a:r>
              <a:rPr lang="en" sz="3200" dirty="0"/>
              <a:t>(2017)</a:t>
            </a:r>
            <a:br>
              <a:rPr lang="en" sz="3200" dirty="0"/>
            </a:br>
            <a:r>
              <a:rPr lang="en" sz="3200" dirty="0"/>
              <a:t/>
            </a:r>
            <a:br>
              <a:rPr lang="en" sz="3200" dirty="0"/>
            </a:br>
            <a:r>
              <a:rPr lang="en" sz="3200" dirty="0"/>
              <a:t>Separation increases passive stress-coping behaviors during forced swim and alters hippocampal dendritic morphology in California mice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05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2058" name="Rectangle 141">
            <a:extLst>
              <a:ext uri="{FF2B5EF4-FFF2-40B4-BE49-F238E27FC236}">
                <a16:creationId xmlns:a16="http://schemas.microsoft.com/office/drawing/2014/main" xmlns="" id="{13766711-9004-4A0C-AFCA-7F52B72A6E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29D87990-4B89-42C0-89D8-E13079968B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48983" y="723897"/>
            <a:ext cx="2764046" cy="3586230"/>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ocial stressors">
            <a:extLst>
              <a:ext uri="{FF2B5EF4-FFF2-40B4-BE49-F238E27FC236}">
                <a16:creationId xmlns:a16="http://schemas.microsoft.com/office/drawing/2014/main" xmlns="" id="{817EC2C3-B77F-427F-8C5D-8A766371D98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
                    </a14:imgEffect>
                    <a14:imgEffect>
                      <a14:brightnessContrast contrast="-13000"/>
                    </a14:imgEffect>
                  </a14:imgLayer>
                </a14:imgProps>
              </a:ext>
              <a:ext uri="{28A0092B-C50C-407E-A947-70E740481C1C}">
                <a14:useLocalDpi xmlns:a14="http://schemas.microsoft.com/office/drawing/2010/main" val="0"/>
              </a:ext>
            </a:extLst>
          </a:blip>
          <a:srcRect l="5629" t="10673" r="74255" b="2587"/>
          <a:stretch/>
        </p:blipFill>
        <p:spPr bwMode="auto">
          <a:xfrm>
            <a:off x="6393423" y="1238865"/>
            <a:ext cx="1268362" cy="2721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5BA102-F9CC-4423-98FE-EC30365D3ECC}"/>
              </a:ext>
            </a:extLst>
          </p:cNvPr>
          <p:cNvSpPr>
            <a:spLocks noGrp="1"/>
          </p:cNvSpPr>
          <p:nvPr>
            <p:ph type="title"/>
          </p:nvPr>
        </p:nvSpPr>
        <p:spPr>
          <a:xfrm>
            <a:off x="685346" y="457200"/>
            <a:ext cx="4502290" cy="727837"/>
          </a:xfrm>
        </p:spPr>
        <p:txBody>
          <a:bodyPr vert="horz" lIns="91440" tIns="45720" rIns="91440" bIns="45720" rtlCol="0" anchor="ctr">
            <a:normAutofit/>
          </a:bodyPr>
          <a:lstStyle/>
          <a:p>
            <a:pPr defTabSz="457200">
              <a:spcBef>
                <a:spcPct val="0"/>
              </a:spcBef>
            </a:pPr>
            <a:r>
              <a:rPr lang="en-US" sz="4000" dirty="0">
                <a:solidFill>
                  <a:srgbClr val="DADADA"/>
                </a:solidFill>
                <a:effectLst/>
              </a:rPr>
              <a:t>Stress</a:t>
            </a:r>
          </a:p>
        </p:txBody>
      </p:sp>
      <p:sp>
        <p:nvSpPr>
          <p:cNvPr id="3" name="Text Placeholder 2">
            <a:extLst>
              <a:ext uri="{FF2B5EF4-FFF2-40B4-BE49-F238E27FC236}">
                <a16:creationId xmlns:a16="http://schemas.microsoft.com/office/drawing/2014/main" xmlns="" id="{D5F7A9E1-54FD-4738-80D3-826141299110}"/>
              </a:ext>
            </a:extLst>
          </p:cNvPr>
          <p:cNvSpPr>
            <a:spLocks noGrp="1"/>
          </p:cNvSpPr>
          <p:nvPr>
            <p:ph type="body" idx="1"/>
          </p:nvPr>
        </p:nvSpPr>
        <p:spPr>
          <a:xfrm>
            <a:off x="255814" y="1299334"/>
            <a:ext cx="5181600" cy="3844165"/>
          </a:xfrm>
        </p:spPr>
        <p:txBody>
          <a:bodyPr vert="horz" lIns="91440" tIns="45720" rIns="91440" bIns="45720" rtlCol="0" anchor="t">
            <a:normAutofit/>
          </a:bodyPr>
          <a:lstStyle/>
          <a:p>
            <a:pPr defTabSz="457200">
              <a:spcBef>
                <a:spcPct val="20000"/>
              </a:spcBef>
              <a:spcAft>
                <a:spcPts val="600"/>
              </a:spcAft>
              <a:buClr>
                <a:schemeClr val="bg2"/>
              </a:buClr>
            </a:pPr>
            <a:r>
              <a:rPr lang="en-US" sz="2400" dirty="0">
                <a:solidFill>
                  <a:srgbClr val="DADADA"/>
                </a:solidFill>
                <a:effectLst/>
              </a:rPr>
              <a:t>Definition:</a:t>
            </a:r>
          </a:p>
          <a:p>
            <a:pPr lvl="1" defTabSz="457200">
              <a:spcBef>
                <a:spcPct val="20000"/>
              </a:spcBef>
              <a:spcAft>
                <a:spcPts val="600"/>
              </a:spcAft>
              <a:buClr>
                <a:schemeClr val="bg2"/>
              </a:buClr>
            </a:pPr>
            <a:r>
              <a:rPr lang="en-US" sz="2000" dirty="0">
                <a:solidFill>
                  <a:srgbClr val="DADADA"/>
                </a:solidFill>
                <a:effectLst/>
              </a:rPr>
              <a:t>a state of mental or emotional strain or tension resulting from adverse or very demanding circumstances</a:t>
            </a:r>
          </a:p>
          <a:p>
            <a:pPr defTabSz="457200">
              <a:spcBef>
                <a:spcPct val="20000"/>
              </a:spcBef>
              <a:spcAft>
                <a:spcPts val="600"/>
              </a:spcAft>
              <a:buClr>
                <a:schemeClr val="bg2"/>
              </a:buClr>
            </a:pPr>
            <a:r>
              <a:rPr lang="en-US" sz="2400" dirty="0">
                <a:solidFill>
                  <a:srgbClr val="DADADA"/>
                </a:solidFill>
                <a:effectLst/>
              </a:rPr>
              <a:t>What are common stressors?</a:t>
            </a:r>
          </a:p>
          <a:p>
            <a:pPr lvl="1" defTabSz="457200">
              <a:spcBef>
                <a:spcPct val="20000"/>
              </a:spcBef>
              <a:spcAft>
                <a:spcPts val="600"/>
              </a:spcAft>
              <a:buClr>
                <a:schemeClr val="bg2"/>
              </a:buClr>
            </a:pPr>
            <a:r>
              <a:rPr lang="en-US" sz="2000" dirty="0">
                <a:solidFill>
                  <a:srgbClr val="DADADA"/>
                </a:solidFill>
                <a:effectLst/>
              </a:rPr>
              <a:t>Work</a:t>
            </a:r>
          </a:p>
          <a:p>
            <a:pPr lvl="1" defTabSz="457200">
              <a:spcBef>
                <a:spcPct val="20000"/>
              </a:spcBef>
              <a:spcAft>
                <a:spcPts val="600"/>
              </a:spcAft>
              <a:buClr>
                <a:schemeClr val="bg2"/>
              </a:buClr>
            </a:pPr>
            <a:r>
              <a:rPr lang="en-US" sz="2000" dirty="0">
                <a:solidFill>
                  <a:srgbClr val="DADADA"/>
                </a:solidFill>
                <a:effectLst/>
              </a:rPr>
              <a:t>School</a:t>
            </a:r>
          </a:p>
          <a:p>
            <a:pPr lvl="1" defTabSz="457200">
              <a:spcBef>
                <a:spcPct val="20000"/>
              </a:spcBef>
              <a:spcAft>
                <a:spcPts val="600"/>
              </a:spcAft>
              <a:buClr>
                <a:schemeClr val="bg2"/>
              </a:buClr>
            </a:pPr>
            <a:r>
              <a:rPr lang="en-US" sz="2000" dirty="0">
                <a:solidFill>
                  <a:srgbClr val="DADADA"/>
                </a:solidFill>
                <a:effectLst/>
              </a:rPr>
              <a:t>Family</a:t>
            </a:r>
          </a:p>
          <a:p>
            <a:pPr lvl="1" defTabSz="457200">
              <a:spcBef>
                <a:spcPct val="20000"/>
              </a:spcBef>
              <a:spcAft>
                <a:spcPts val="600"/>
              </a:spcAft>
              <a:buClr>
                <a:schemeClr val="bg2"/>
              </a:buClr>
            </a:pPr>
            <a:r>
              <a:rPr lang="en-US" sz="2000" dirty="0">
                <a:solidFill>
                  <a:srgbClr val="DADADA"/>
                </a:solidFill>
                <a:effectLst/>
              </a:rPr>
              <a:t>Relationships with others</a:t>
            </a:r>
          </a:p>
        </p:txBody>
      </p:sp>
    </p:spTree>
    <p:extLst>
      <p:ext uri="{BB962C8B-B14F-4D97-AF65-F5344CB8AC3E}">
        <p14:creationId xmlns:p14="http://schemas.microsoft.com/office/powerpoint/2010/main" val="1778972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98C55-A1EF-4C3E-9355-1B968835AB31}"/>
              </a:ext>
            </a:extLst>
          </p:cNvPr>
          <p:cNvSpPr>
            <a:spLocks noGrp="1"/>
          </p:cNvSpPr>
          <p:nvPr>
            <p:ph type="title"/>
          </p:nvPr>
        </p:nvSpPr>
        <p:spPr>
          <a:xfrm>
            <a:off x="311700" y="228600"/>
            <a:ext cx="8520600" cy="789125"/>
          </a:xfrm>
        </p:spPr>
        <p:txBody>
          <a:bodyPr>
            <a:noAutofit/>
          </a:bodyPr>
          <a:lstStyle/>
          <a:p>
            <a:r>
              <a:rPr lang="en-US" sz="4000" dirty="0"/>
              <a:t>Methods</a:t>
            </a:r>
          </a:p>
        </p:txBody>
      </p:sp>
      <p:sp>
        <p:nvSpPr>
          <p:cNvPr id="3" name="Text Placeholder 2">
            <a:extLst>
              <a:ext uri="{FF2B5EF4-FFF2-40B4-BE49-F238E27FC236}">
                <a16:creationId xmlns:a16="http://schemas.microsoft.com/office/drawing/2014/main" xmlns="" id="{5A20C270-9357-4C61-8213-D0B4FC02473F}"/>
              </a:ext>
            </a:extLst>
          </p:cNvPr>
          <p:cNvSpPr>
            <a:spLocks noGrp="1"/>
          </p:cNvSpPr>
          <p:nvPr>
            <p:ph type="body" idx="1"/>
          </p:nvPr>
        </p:nvSpPr>
        <p:spPr>
          <a:xfrm>
            <a:off x="311700" y="1017726"/>
            <a:ext cx="8520600" cy="4125774"/>
          </a:xfrm>
        </p:spPr>
        <p:txBody>
          <a:bodyPr>
            <a:normAutofit/>
          </a:bodyPr>
          <a:lstStyle/>
          <a:p>
            <a:r>
              <a:rPr lang="en-US" sz="2400" dirty="0"/>
              <a:t> 60-90 day California mice (virgins allowed to breed)</a:t>
            </a:r>
          </a:p>
          <a:p>
            <a:r>
              <a:rPr lang="en-US" sz="2400" dirty="0"/>
              <a:t>Only half the males were allowed to stay past PND 1</a:t>
            </a:r>
          </a:p>
          <a:p>
            <a:r>
              <a:rPr lang="en-US" sz="2400" dirty="0"/>
              <a:t>Forced Swim Test</a:t>
            </a:r>
          </a:p>
          <a:p>
            <a:pPr lvl="1"/>
            <a:r>
              <a:rPr lang="en-US" sz="2250" dirty="0"/>
              <a:t> 1 test</a:t>
            </a:r>
          </a:p>
          <a:p>
            <a:pPr lvl="1"/>
            <a:r>
              <a:rPr lang="en-US" sz="2250" dirty="0"/>
              <a:t> 2 hours after lights out under red light illumination</a:t>
            </a:r>
          </a:p>
          <a:p>
            <a:pPr lvl="1"/>
            <a:r>
              <a:rPr lang="en-US" sz="2250" dirty="0"/>
              <a:t> 5 minutes</a:t>
            </a:r>
          </a:p>
          <a:p>
            <a:pPr lvl="2"/>
            <a:r>
              <a:rPr lang="en-US" sz="2100" dirty="0"/>
              <a:t> 2 minute habituation</a:t>
            </a:r>
          </a:p>
          <a:p>
            <a:pPr lvl="2"/>
            <a:r>
              <a:rPr lang="en-US" sz="2100" dirty="0"/>
              <a:t> 3 minute test</a:t>
            </a:r>
          </a:p>
        </p:txBody>
      </p:sp>
    </p:spTree>
    <p:extLst>
      <p:ext uri="{BB962C8B-B14F-4D97-AF65-F5344CB8AC3E}">
        <p14:creationId xmlns:p14="http://schemas.microsoft.com/office/powerpoint/2010/main" val="382515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Rectangle 1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19" name="Rectangle 118">
            <a:extLst>
              <a:ext uri="{FF2B5EF4-FFF2-40B4-BE49-F238E27FC236}">
                <a16:creationId xmlns:a16="http://schemas.microsoft.com/office/drawing/2014/main" xmlns="" id="{F24F226C-082A-4693-897A-4BA9C64E3E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xmlns="" id="{835C1724-035A-4285-8A33-FFBF7CCE06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1" y="723897"/>
            <a:ext cx="2764045" cy="3586230"/>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Shape 112" descr="Figure 1.jpg"/>
          <p:cNvPicPr preferRelativeResize="0"/>
          <p:nvPr/>
        </p:nvPicPr>
        <p:blipFill>
          <a:blip r:embed="rId3">
            <a:extLst/>
          </a:blip>
          <a:stretch>
            <a:fillRect/>
          </a:stretch>
        </p:blipFill>
        <p:spPr>
          <a:xfrm>
            <a:off x="1217542" y="767440"/>
            <a:ext cx="1743369" cy="3445331"/>
          </a:xfrm>
          <a:prstGeom prst="rect">
            <a:avLst/>
          </a:prstGeom>
          <a:noFill/>
        </p:spPr>
      </p:pic>
      <p:sp>
        <p:nvSpPr>
          <p:cNvPr id="111" name="Shape 111"/>
          <p:cNvSpPr txBox="1">
            <a:spLocks noGrp="1"/>
          </p:cNvSpPr>
          <p:nvPr>
            <p:ph type="title"/>
          </p:nvPr>
        </p:nvSpPr>
        <p:spPr>
          <a:xfrm>
            <a:off x="4000672" y="925033"/>
            <a:ext cx="4423237" cy="1773723"/>
          </a:xfrm>
          <a:prstGeom prst="rect">
            <a:avLst/>
          </a:prstGeom>
        </p:spPr>
        <p:txBody>
          <a:bodyPr vert="horz" lIns="91440" tIns="45720" rIns="91440" bIns="45720" rtlCol="0" anchor="t" anchorCtr="0">
            <a:normAutofit/>
          </a:bodyPr>
          <a:lstStyle/>
          <a:p>
            <a:pPr lvl="0" defTabSz="457200">
              <a:lnSpc>
                <a:spcPct val="90000"/>
              </a:lnSpc>
            </a:pPr>
            <a:r>
              <a:rPr lang="en-US" sz="2400" dirty="0">
                <a:solidFill>
                  <a:srgbClr val="DADADA"/>
                </a:solidFill>
                <a:effectLst/>
              </a:rPr>
              <a:t>Figure 1 </a:t>
            </a:r>
            <a:br>
              <a:rPr lang="en-US" sz="2400" dirty="0">
                <a:solidFill>
                  <a:srgbClr val="DADADA"/>
                </a:solidFill>
                <a:effectLst/>
              </a:rPr>
            </a:br>
            <a:r>
              <a:rPr lang="en-US" sz="2400" dirty="0">
                <a:solidFill>
                  <a:srgbClr val="DADADA"/>
                </a:solidFill>
                <a:effectLst/>
              </a:rPr>
              <a:t>Separation increases passive stress-coping behavior during the forced swim task in male California mice</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3" name="Rectangle 1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25" name="Rectangle 124">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Shape 118" descr="Figure 2.jpg"/>
          <p:cNvPicPr preferRelativeResize="0"/>
          <p:nvPr/>
        </p:nvPicPr>
        <p:blipFill>
          <a:blip r:embed="rId3">
            <a:extLst/>
          </a:blip>
          <a:stretch>
            <a:fillRect/>
          </a:stretch>
        </p:blipFill>
        <p:spPr>
          <a:xfrm>
            <a:off x="1650596" y="757641"/>
            <a:ext cx="3013937" cy="3530714"/>
          </a:xfrm>
          <a:prstGeom prst="rect">
            <a:avLst/>
          </a:prstGeom>
          <a:noFill/>
        </p:spPr>
      </p:pic>
      <p:sp>
        <p:nvSpPr>
          <p:cNvPr id="117" name="Shape 117"/>
          <p:cNvSpPr txBox="1">
            <a:spLocks noGrp="1"/>
          </p:cNvSpPr>
          <p:nvPr>
            <p:ph type="title"/>
          </p:nvPr>
        </p:nvSpPr>
        <p:spPr>
          <a:xfrm>
            <a:off x="5986814" y="723897"/>
            <a:ext cx="2893524" cy="1974859"/>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2</a:t>
            </a:r>
            <a:br>
              <a:rPr lang="en-US" sz="2400" dirty="0">
                <a:solidFill>
                  <a:srgbClr val="DADADA"/>
                </a:solidFill>
                <a:effectLst/>
              </a:rPr>
            </a:br>
            <a:r>
              <a:rPr lang="en-US" sz="2400" dirty="0">
                <a:solidFill>
                  <a:srgbClr val="DADADA"/>
                </a:solidFill>
                <a:effectLst/>
              </a:rPr>
              <a:t>Separation and fatherhood have hippocampal subfield-specific effects on dendritic spine density in California mouse fathers</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B04CA-E042-4E15-8FE8-14AE858D58E2}"/>
              </a:ext>
            </a:extLst>
          </p:cNvPr>
          <p:cNvSpPr>
            <a:spLocks noGrp="1"/>
          </p:cNvSpPr>
          <p:nvPr>
            <p:ph type="title"/>
          </p:nvPr>
        </p:nvSpPr>
        <p:spPr/>
        <p:txBody>
          <a:bodyPr/>
          <a:lstStyle/>
          <a:p>
            <a:r>
              <a:rPr lang="en-US" dirty="0"/>
              <a:t>Old figure 3</a:t>
            </a:r>
          </a:p>
        </p:txBody>
      </p:sp>
      <p:pic>
        <p:nvPicPr>
          <p:cNvPr id="3" name="Shape 124" descr="Figure 3.jpg">
            <a:extLst>
              <a:ext uri="{FF2B5EF4-FFF2-40B4-BE49-F238E27FC236}">
                <a16:creationId xmlns:a16="http://schemas.microsoft.com/office/drawing/2014/main" xmlns="" id="{6403927E-FD4D-44D0-B6EE-63D193B83637}"/>
              </a:ext>
            </a:extLst>
          </p:cNvPr>
          <p:cNvPicPr preferRelativeResize="0"/>
          <p:nvPr/>
        </p:nvPicPr>
        <p:blipFill rotWithShape="1">
          <a:blip r:embed="rId2">
            <a:extLst/>
          </a:blip>
          <a:srcRect/>
          <a:stretch/>
        </p:blipFill>
        <p:spPr>
          <a:xfrm>
            <a:off x="2364893" y="1670154"/>
            <a:ext cx="4171524" cy="1929329"/>
          </a:xfrm>
          <a:prstGeom prst="rect">
            <a:avLst/>
          </a:prstGeom>
          <a:noFill/>
        </p:spPr>
      </p:pic>
    </p:spTree>
    <p:extLst>
      <p:ext uri="{BB962C8B-B14F-4D97-AF65-F5344CB8AC3E}">
        <p14:creationId xmlns:p14="http://schemas.microsoft.com/office/powerpoint/2010/main" val="236499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43" name="Rectangle 142">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Shape 124" descr="Figure 3.jpg"/>
          <p:cNvPicPr preferRelativeResize="0"/>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889505" y="1552348"/>
            <a:ext cx="4473473" cy="2105252"/>
          </a:xfrm>
          <a:prstGeom prst="rect">
            <a:avLst/>
          </a:prstGeom>
          <a:noFill/>
          <a:effectLst>
            <a:softEdge rad="12700"/>
          </a:effectLst>
        </p:spPr>
      </p:pic>
      <p:sp>
        <p:nvSpPr>
          <p:cNvPr id="123" name="Shape 123"/>
          <p:cNvSpPr txBox="1">
            <a:spLocks noGrp="1"/>
          </p:cNvSpPr>
          <p:nvPr>
            <p:ph type="title"/>
          </p:nvPr>
        </p:nvSpPr>
        <p:spPr>
          <a:xfrm>
            <a:off x="6070962" y="723897"/>
            <a:ext cx="2352947" cy="1974859"/>
          </a:xfrm>
          <a:prstGeom prst="rect">
            <a:avLst/>
          </a:prstGeom>
        </p:spPr>
        <p:txBody>
          <a:bodyPr vert="horz" lIns="91440" tIns="45720" rIns="91440" bIns="45720" rtlCol="0" anchor="t" anchorCtr="0">
            <a:noAutofit/>
          </a:bodyPr>
          <a:lstStyle/>
          <a:p>
            <a:pPr lvl="0" defTabSz="457200">
              <a:lnSpc>
                <a:spcPct val="90000"/>
              </a:lnSpc>
            </a:pPr>
            <a:r>
              <a:rPr lang="en-US" sz="2400" dirty="0">
                <a:solidFill>
                  <a:srgbClr val="DADADA"/>
                </a:solidFill>
                <a:effectLst/>
              </a:rPr>
              <a:t>Figure 3  </a:t>
            </a:r>
            <a:r>
              <a:rPr lang="en-US" sz="2400" dirty="0" err="1">
                <a:solidFill>
                  <a:srgbClr val="DADADA"/>
                </a:solidFill>
                <a:effectLst/>
              </a:rPr>
              <a:t>Microlucida</a:t>
            </a:r>
            <a:r>
              <a:rPr lang="en-US" sz="2400" dirty="0">
                <a:solidFill>
                  <a:srgbClr val="DADADA"/>
                </a:solidFill>
                <a:effectLst/>
              </a:rPr>
              <a:t> tracings of Golgi-impregnated CA1 pyramidal cells</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3">
              <a:duotone>
                <a:schemeClr val="bg2">
                  <a:shade val="80000"/>
                  <a:lumMod val="80000"/>
                </a:schemeClr>
                <a:schemeClr val="bg2">
                  <a:tint val="98000"/>
                </a:schemeClr>
              </a:duotone>
            </a:blip>
            <a:stretch/>
          </a:blipFill>
          <a:ln>
            <a:noFill/>
          </a:ln>
          <a:effectLst/>
        </p:spPr>
      </p:sp>
      <p:pic>
        <p:nvPicPr>
          <p:cNvPr id="11" name="Picture 10">
            <a:extLst>
              <a:ext uri="{FF2B5EF4-FFF2-40B4-BE49-F238E27FC236}">
                <a16:creationId xmlns:a16="http://schemas.microsoft.com/office/drawing/2014/main" xmlns="" id="{52B7E1BC-69A3-4318-8762-D1E1FC2812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3241708"/>
          </a:xfrm>
          <a:prstGeom prst="rect">
            <a:avLst/>
          </a:prstGeom>
        </p:spPr>
      </p:pic>
      <p:pic>
        <p:nvPicPr>
          <p:cNvPr id="4" name="Picture 3">
            <a:extLst>
              <a:ext uri="{FF2B5EF4-FFF2-40B4-BE49-F238E27FC236}">
                <a16:creationId xmlns:a16="http://schemas.microsoft.com/office/drawing/2014/main" xmlns="" id="{EFD9769A-6DDD-4442-8977-23E2C9A6ED9B}"/>
              </a:ext>
            </a:extLst>
          </p:cNvPr>
          <p:cNvPicPr>
            <a:picLocks noChangeAspect="1"/>
          </p:cNvPicPr>
          <p:nvPr/>
        </p:nvPicPr>
        <p:blipFill>
          <a:blip r:embed="rId5"/>
          <a:stretch>
            <a:fillRect/>
          </a:stretch>
        </p:blipFill>
        <p:spPr>
          <a:xfrm>
            <a:off x="40430" y="626169"/>
            <a:ext cx="9064656" cy="2084874"/>
          </a:xfrm>
          <a:prstGeom prst="rect">
            <a:avLst/>
          </a:prstGeom>
        </p:spPr>
      </p:pic>
      <p:sp>
        <p:nvSpPr>
          <p:cNvPr id="2" name="Title 1">
            <a:extLst>
              <a:ext uri="{FF2B5EF4-FFF2-40B4-BE49-F238E27FC236}">
                <a16:creationId xmlns:a16="http://schemas.microsoft.com/office/drawing/2014/main" xmlns="" id="{6926B168-FDB4-420F-A6BD-103B2CDA17EC}"/>
              </a:ext>
            </a:extLst>
          </p:cNvPr>
          <p:cNvSpPr>
            <a:spLocks noGrp="1"/>
          </p:cNvSpPr>
          <p:nvPr>
            <p:ph type="title"/>
          </p:nvPr>
        </p:nvSpPr>
        <p:spPr>
          <a:xfrm>
            <a:off x="1028019" y="3205512"/>
            <a:ext cx="7080026" cy="816252"/>
          </a:xfrm>
        </p:spPr>
        <p:txBody>
          <a:bodyPr vert="horz" lIns="91440" tIns="45720" rIns="91440" bIns="45720" rtlCol="0" anchor="t">
            <a:noAutofit/>
          </a:bodyPr>
          <a:lstStyle/>
          <a:p>
            <a:pPr defTabSz="457200">
              <a:lnSpc>
                <a:spcPct val="90000"/>
              </a:lnSpc>
            </a:pPr>
            <a:r>
              <a:rPr lang="en-US" sz="2800" dirty="0">
                <a:effectLst/>
              </a:rPr>
              <a:t>Table 1 </a:t>
            </a:r>
            <a:br>
              <a:rPr lang="en-US" sz="2800" dirty="0">
                <a:effectLst/>
              </a:rPr>
            </a:br>
            <a:r>
              <a:rPr lang="en-US" sz="2800" dirty="0">
                <a:effectLst/>
              </a:rPr>
              <a:t>Separation and paternal experience alters dendritic spine density in areas CA1, CA3, and the DG of the hippocampus in California mice</a:t>
            </a:r>
          </a:p>
        </p:txBody>
      </p:sp>
    </p:spTree>
    <p:extLst>
      <p:ext uri="{BB962C8B-B14F-4D97-AF65-F5344CB8AC3E}">
        <p14:creationId xmlns:p14="http://schemas.microsoft.com/office/powerpoint/2010/main" val="386310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3">
              <a:duotone>
                <a:schemeClr val="bg2">
                  <a:shade val="80000"/>
                  <a:lumMod val="80000"/>
                </a:schemeClr>
                <a:schemeClr val="bg2">
                  <a:tint val="98000"/>
                </a:schemeClr>
              </a:duotone>
            </a:blip>
            <a:stretch/>
          </a:blipFill>
          <a:ln>
            <a:noFill/>
          </a:ln>
          <a:effectLst/>
        </p:spPr>
      </p:sp>
      <p:pic>
        <p:nvPicPr>
          <p:cNvPr id="11" name="Picture 10">
            <a:extLst>
              <a:ext uri="{FF2B5EF4-FFF2-40B4-BE49-F238E27FC236}">
                <a16:creationId xmlns:a16="http://schemas.microsoft.com/office/drawing/2014/main" xmlns="" id="{2BFB581C-2142-4222-9A3B-905AD6C0953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3241708"/>
          </a:xfrm>
          <a:prstGeom prst="rect">
            <a:avLst/>
          </a:prstGeom>
        </p:spPr>
      </p:pic>
      <p:pic>
        <p:nvPicPr>
          <p:cNvPr id="4" name="Picture 3">
            <a:extLst>
              <a:ext uri="{FF2B5EF4-FFF2-40B4-BE49-F238E27FC236}">
                <a16:creationId xmlns:a16="http://schemas.microsoft.com/office/drawing/2014/main" xmlns="" id="{D870E65B-93E1-434B-9339-1EF4244CCBFC}"/>
              </a:ext>
            </a:extLst>
          </p:cNvPr>
          <p:cNvPicPr>
            <a:picLocks noChangeAspect="1"/>
          </p:cNvPicPr>
          <p:nvPr/>
        </p:nvPicPr>
        <p:blipFill rotWithShape="1">
          <a:blip r:embed="rId5"/>
          <a:srcRect b="5854"/>
          <a:stretch/>
        </p:blipFill>
        <p:spPr>
          <a:xfrm>
            <a:off x="20" y="10"/>
            <a:ext cx="9149165" cy="3165500"/>
          </a:xfrm>
          <a:prstGeom prst="rect">
            <a:avLst/>
          </a:prstGeom>
        </p:spPr>
      </p:pic>
      <p:sp>
        <p:nvSpPr>
          <p:cNvPr id="2" name="Title 1">
            <a:extLst>
              <a:ext uri="{FF2B5EF4-FFF2-40B4-BE49-F238E27FC236}">
                <a16:creationId xmlns:a16="http://schemas.microsoft.com/office/drawing/2014/main" xmlns="" id="{BBDDCD4B-4C7A-42E0-AB92-C0CCF8DE8492}"/>
              </a:ext>
            </a:extLst>
          </p:cNvPr>
          <p:cNvSpPr>
            <a:spLocks noGrp="1"/>
          </p:cNvSpPr>
          <p:nvPr>
            <p:ph type="title"/>
          </p:nvPr>
        </p:nvSpPr>
        <p:spPr>
          <a:xfrm>
            <a:off x="1028019" y="3185634"/>
            <a:ext cx="7080026" cy="816252"/>
          </a:xfrm>
        </p:spPr>
        <p:txBody>
          <a:bodyPr vert="horz" lIns="91440" tIns="45720" rIns="91440" bIns="45720" rtlCol="0" anchor="t">
            <a:noAutofit/>
          </a:bodyPr>
          <a:lstStyle/>
          <a:p>
            <a:pPr defTabSz="457200">
              <a:lnSpc>
                <a:spcPct val="90000"/>
              </a:lnSpc>
            </a:pPr>
            <a:r>
              <a:rPr lang="en-US" sz="2800" dirty="0">
                <a:effectLst/>
              </a:rPr>
              <a:t>Table 2 </a:t>
            </a:r>
            <a:br>
              <a:rPr lang="en-US" sz="2800" dirty="0">
                <a:effectLst/>
              </a:rPr>
            </a:br>
            <a:r>
              <a:rPr lang="en-US" sz="2800" dirty="0">
                <a:effectLst/>
              </a:rPr>
              <a:t>Separation and paternal experience alter dendritic tree complexity in CA1, but not DG or CA3, of the hippocampus in California mice</a:t>
            </a:r>
            <a:br>
              <a:rPr lang="en-US" sz="2800" dirty="0">
                <a:effectLst/>
              </a:rPr>
            </a:br>
            <a:endParaRPr lang="en-US" sz="2800" dirty="0">
              <a:effectLst/>
            </a:endParaRPr>
          </a:p>
        </p:txBody>
      </p:sp>
    </p:spTree>
    <p:extLst>
      <p:ext uri="{BB962C8B-B14F-4D97-AF65-F5344CB8AC3E}">
        <p14:creationId xmlns:p14="http://schemas.microsoft.com/office/powerpoint/2010/main" val="3497682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92870C6-B694-48C6-B2BA-3F86EBAC1058}"/>
              </a:ext>
            </a:extLst>
          </p:cNvPr>
          <p:cNvSpPr>
            <a:spLocks noGrp="1"/>
          </p:cNvSpPr>
          <p:nvPr>
            <p:ph type="title"/>
          </p:nvPr>
        </p:nvSpPr>
        <p:spPr>
          <a:xfrm>
            <a:off x="311700" y="17647"/>
            <a:ext cx="8520600" cy="572700"/>
          </a:xfrm>
        </p:spPr>
        <p:txBody>
          <a:bodyPr>
            <a:noAutofit/>
          </a:bodyPr>
          <a:lstStyle/>
          <a:p>
            <a:r>
              <a:rPr lang="en-US" sz="4000" dirty="0"/>
              <a:t>Summary</a:t>
            </a:r>
          </a:p>
        </p:txBody>
      </p:sp>
      <p:sp>
        <p:nvSpPr>
          <p:cNvPr id="4" name="Text Placeholder 3">
            <a:extLst>
              <a:ext uri="{FF2B5EF4-FFF2-40B4-BE49-F238E27FC236}">
                <a16:creationId xmlns:a16="http://schemas.microsoft.com/office/drawing/2014/main" xmlns="" id="{E2D97F8C-2610-43C2-A266-B7DAA754AD8B}"/>
              </a:ext>
            </a:extLst>
          </p:cNvPr>
          <p:cNvSpPr>
            <a:spLocks noGrp="1"/>
          </p:cNvSpPr>
          <p:nvPr>
            <p:ph type="body" idx="1"/>
          </p:nvPr>
        </p:nvSpPr>
        <p:spPr>
          <a:xfrm>
            <a:off x="311700" y="705678"/>
            <a:ext cx="8520600" cy="4437821"/>
          </a:xfrm>
        </p:spPr>
        <p:txBody>
          <a:bodyPr>
            <a:normAutofit fontScale="92500" lnSpcReduction="20000"/>
          </a:bodyPr>
          <a:lstStyle/>
          <a:p>
            <a:r>
              <a:rPr lang="en-US" sz="1800" dirty="0"/>
              <a:t>CA1 neurons are affected</a:t>
            </a:r>
          </a:p>
          <a:p>
            <a:pPr lvl="1"/>
            <a:r>
              <a:rPr lang="en-US" sz="1600" dirty="0"/>
              <a:t>CA1 function is memory retrieval</a:t>
            </a:r>
          </a:p>
          <a:p>
            <a:pPr lvl="1"/>
            <a:r>
              <a:rPr lang="en-US" sz="1600" dirty="0"/>
              <a:t>Potential deficit?</a:t>
            </a:r>
          </a:p>
          <a:p>
            <a:r>
              <a:rPr lang="en" sz="1800" dirty="0">
                <a:latin typeface="Times New Roman"/>
                <a:ea typeface="Times New Roman"/>
                <a:cs typeface="Times New Roman"/>
                <a:sym typeface="Times New Roman"/>
              </a:rPr>
              <a:t>Increase</a:t>
            </a:r>
            <a:r>
              <a:rPr lang="en-US" sz="1800" dirty="0">
                <a:latin typeface="Times New Roman"/>
                <a:ea typeface="Times New Roman"/>
                <a:cs typeface="Times New Roman"/>
                <a:sym typeface="Times New Roman"/>
              </a:rPr>
              <a:t>d</a:t>
            </a:r>
            <a:r>
              <a:rPr lang="en" sz="1800" dirty="0">
                <a:latin typeface="Times New Roman"/>
                <a:ea typeface="Times New Roman"/>
                <a:cs typeface="Times New Roman"/>
                <a:sym typeface="Times New Roman"/>
              </a:rPr>
              <a:t> bouts of immobility during the forced swim task, compared to non-separated contro</a:t>
            </a:r>
            <a:r>
              <a:rPr lang="en" sz="1600" dirty="0">
                <a:latin typeface="Times New Roman"/>
                <a:ea typeface="Times New Roman"/>
                <a:cs typeface="Times New Roman"/>
                <a:sym typeface="Times New Roman"/>
              </a:rPr>
              <a:t>ls</a:t>
            </a:r>
          </a:p>
          <a:p>
            <a:pPr lvl="1"/>
            <a:r>
              <a:rPr lang="en" sz="1600" dirty="0">
                <a:latin typeface="Times New Roman"/>
                <a:cs typeface="Times New Roman"/>
                <a:sym typeface="Times New Roman"/>
              </a:rPr>
              <a:t>Fathers sho</a:t>
            </a:r>
            <a:r>
              <a:rPr lang="en-US" sz="1600" dirty="0">
                <a:latin typeface="Times New Roman"/>
                <a:cs typeface="Times New Roman"/>
                <a:sym typeface="Times New Roman"/>
              </a:rPr>
              <a:t>wed more dramatic increases of immobility</a:t>
            </a:r>
          </a:p>
          <a:p>
            <a:r>
              <a:rPr lang="en-US" sz="1800" dirty="0">
                <a:latin typeface="Times New Roman"/>
                <a:cs typeface="Times New Roman"/>
                <a:sym typeface="Times New Roman"/>
              </a:rPr>
              <a:t>Spine Dens</a:t>
            </a:r>
            <a:r>
              <a:rPr lang="en-US" dirty="0">
                <a:latin typeface="Times New Roman"/>
                <a:cs typeface="Times New Roman"/>
                <a:sym typeface="Times New Roman"/>
              </a:rPr>
              <a:t>ity</a:t>
            </a:r>
          </a:p>
          <a:p>
            <a:pPr lvl="1"/>
            <a:r>
              <a:rPr lang="en-US" sz="1600" dirty="0"/>
              <a:t>DG: difference in separation (reduced density) and paternal experience</a:t>
            </a:r>
          </a:p>
          <a:p>
            <a:pPr lvl="1"/>
            <a:r>
              <a:rPr lang="en-US" sz="1600" dirty="0"/>
              <a:t>CA1 apical and CA3 basal: no main effect</a:t>
            </a:r>
          </a:p>
          <a:p>
            <a:pPr lvl="1"/>
            <a:r>
              <a:rPr lang="en-US" sz="1600" dirty="0"/>
              <a:t>CA1 basal: fathers slight increase</a:t>
            </a:r>
          </a:p>
          <a:p>
            <a:pPr lvl="1"/>
            <a:r>
              <a:rPr lang="en-US" sz="1600" dirty="0"/>
              <a:t>CA3 apical: fathers slight decrease</a:t>
            </a:r>
          </a:p>
          <a:p>
            <a:r>
              <a:rPr lang="en-US" sz="1800" dirty="0"/>
              <a:t>Length and Branch Points</a:t>
            </a:r>
          </a:p>
          <a:p>
            <a:pPr lvl="1"/>
            <a:r>
              <a:rPr lang="en-US" sz="1600" dirty="0"/>
              <a:t> DG: no main effect</a:t>
            </a:r>
          </a:p>
          <a:p>
            <a:pPr lvl="1"/>
            <a:r>
              <a:rPr lang="en-US" sz="1600" dirty="0"/>
              <a:t> CA1 apical: separation increased, control father decreased</a:t>
            </a:r>
          </a:p>
          <a:p>
            <a:pPr lvl="1"/>
            <a:r>
              <a:rPr lang="en-US" sz="1600" dirty="0"/>
              <a:t> CA1 basal: separation increases</a:t>
            </a:r>
          </a:p>
          <a:p>
            <a:pPr lvl="1"/>
            <a:r>
              <a:rPr lang="en-US" sz="1600" dirty="0"/>
              <a:t> CA3 apical: no main effect</a:t>
            </a:r>
          </a:p>
          <a:p>
            <a:pPr lvl="1"/>
            <a:r>
              <a:rPr lang="en-US" sz="1600" dirty="0"/>
              <a:t> CA3 basal: no main effect</a:t>
            </a:r>
          </a:p>
          <a:p>
            <a:pPr lvl="1"/>
            <a:endParaRPr lang="en-US" dirty="0"/>
          </a:p>
        </p:txBody>
      </p:sp>
    </p:spTree>
    <p:extLst>
      <p:ext uri="{BB962C8B-B14F-4D97-AF65-F5344CB8AC3E}">
        <p14:creationId xmlns:p14="http://schemas.microsoft.com/office/powerpoint/2010/main" val="325951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wrap="square" lIns="91425" tIns="91425" rIns="91425" bIns="91425" anchor="ctr" anchorCtr="0">
            <a:noAutofit/>
          </a:bodyPr>
          <a:lstStyle/>
          <a:p>
            <a:pPr lvl="0">
              <a:spcBef>
                <a:spcPts val="0"/>
              </a:spcBef>
              <a:buNone/>
            </a:pPr>
            <a:r>
              <a:rPr lang="en" sz="3200" dirty="0"/>
              <a:t>García-Rojo, G. </a:t>
            </a:r>
            <a:r>
              <a:rPr lang="en-US" sz="3200" i="1" dirty="0"/>
              <a:t>et al.</a:t>
            </a:r>
            <a:r>
              <a:rPr lang="en-US" sz="3200" dirty="0"/>
              <a:t> </a:t>
            </a:r>
            <a:r>
              <a:rPr lang="en" sz="3200" dirty="0"/>
              <a:t>(2017)</a:t>
            </a:r>
            <a:br>
              <a:rPr lang="en" sz="3200" dirty="0"/>
            </a:br>
            <a:r>
              <a:rPr lang="en" sz="3200" dirty="0"/>
              <a:t/>
            </a:r>
            <a:br>
              <a:rPr lang="en" sz="3200" dirty="0"/>
            </a:br>
            <a:r>
              <a:rPr lang="en" sz="3200" dirty="0"/>
              <a:t>The ROCK Inhibitor Fasudil Prevents Chronic Restraint Stress-Induced Depressive-Like Behaviors and Dendritic Spine Loss in Rat Hippocampus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98C55-A1EF-4C3E-9355-1B968835AB31}"/>
              </a:ext>
            </a:extLst>
          </p:cNvPr>
          <p:cNvSpPr>
            <a:spLocks noGrp="1"/>
          </p:cNvSpPr>
          <p:nvPr>
            <p:ph type="title"/>
          </p:nvPr>
        </p:nvSpPr>
        <p:spPr>
          <a:xfrm>
            <a:off x="311700" y="228600"/>
            <a:ext cx="8520600" cy="789125"/>
          </a:xfrm>
        </p:spPr>
        <p:txBody>
          <a:bodyPr>
            <a:noAutofit/>
          </a:bodyPr>
          <a:lstStyle/>
          <a:p>
            <a:r>
              <a:rPr lang="en-US" sz="4000" dirty="0"/>
              <a:t>Methods</a:t>
            </a:r>
          </a:p>
        </p:txBody>
      </p:sp>
      <p:sp>
        <p:nvSpPr>
          <p:cNvPr id="3" name="Text Placeholder 2">
            <a:extLst>
              <a:ext uri="{FF2B5EF4-FFF2-40B4-BE49-F238E27FC236}">
                <a16:creationId xmlns:a16="http://schemas.microsoft.com/office/drawing/2014/main" xmlns="" id="{5A20C270-9357-4C61-8213-D0B4FC02473F}"/>
              </a:ext>
            </a:extLst>
          </p:cNvPr>
          <p:cNvSpPr>
            <a:spLocks noGrp="1"/>
          </p:cNvSpPr>
          <p:nvPr>
            <p:ph type="body" idx="1"/>
          </p:nvPr>
        </p:nvSpPr>
        <p:spPr>
          <a:xfrm>
            <a:off x="311700" y="1017726"/>
            <a:ext cx="8520600" cy="4125774"/>
          </a:xfrm>
        </p:spPr>
        <p:txBody>
          <a:bodyPr>
            <a:normAutofit lnSpcReduction="10000"/>
          </a:bodyPr>
          <a:lstStyle/>
          <a:p>
            <a:r>
              <a:rPr lang="en-US" sz="2400" dirty="0"/>
              <a:t> Sprague-Dawley rats</a:t>
            </a:r>
          </a:p>
          <a:p>
            <a:r>
              <a:rPr lang="en-US" sz="2100" dirty="0"/>
              <a:t> </a:t>
            </a:r>
            <a:r>
              <a:rPr lang="en-US" sz="2400" dirty="0"/>
              <a:t>Restraint Stress</a:t>
            </a:r>
          </a:p>
          <a:p>
            <a:pPr lvl="1"/>
            <a:r>
              <a:rPr lang="en-US" sz="2250" dirty="0"/>
              <a:t> Controls injected with saline every day for 18 days</a:t>
            </a:r>
          </a:p>
          <a:p>
            <a:pPr lvl="1"/>
            <a:r>
              <a:rPr lang="en-US" sz="2250" dirty="0"/>
              <a:t> Experimental groups injected with 10mg of </a:t>
            </a:r>
            <a:r>
              <a:rPr lang="en-US" sz="2250" dirty="0" err="1"/>
              <a:t>Fasudil</a:t>
            </a:r>
            <a:r>
              <a:rPr lang="en-US" sz="2250" dirty="0"/>
              <a:t> 15 prior to the protocol</a:t>
            </a:r>
          </a:p>
          <a:p>
            <a:pPr lvl="1"/>
            <a:r>
              <a:rPr lang="en-US" sz="2250" dirty="0"/>
              <a:t> 2.5 hours per day for 14 days between 9-12pm</a:t>
            </a:r>
          </a:p>
          <a:p>
            <a:r>
              <a:rPr lang="en-US" sz="2400" dirty="0"/>
              <a:t>Forced Swim Test</a:t>
            </a:r>
          </a:p>
          <a:p>
            <a:pPr lvl="1"/>
            <a:r>
              <a:rPr lang="en-US" sz="2100" dirty="0"/>
              <a:t>24 hours after last restraint test</a:t>
            </a:r>
          </a:p>
          <a:p>
            <a:pPr lvl="1"/>
            <a:r>
              <a:rPr lang="en-US" sz="2250" dirty="0"/>
              <a:t> 1 training day (15 minutes)</a:t>
            </a:r>
          </a:p>
          <a:p>
            <a:pPr lvl="1"/>
            <a:r>
              <a:rPr lang="en-US" sz="2250" dirty="0"/>
              <a:t> 14 test days (5 minutes)</a:t>
            </a:r>
          </a:p>
        </p:txBody>
      </p:sp>
    </p:spTree>
    <p:extLst>
      <p:ext uri="{BB962C8B-B14F-4D97-AF65-F5344CB8AC3E}">
        <p14:creationId xmlns:p14="http://schemas.microsoft.com/office/powerpoint/2010/main" val="347689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2">
              <a:duotone>
                <a:schemeClr val="bg2">
                  <a:shade val="80000"/>
                  <a:lumMod val="80000"/>
                </a:schemeClr>
                <a:schemeClr val="bg2">
                  <a:tint val="98000"/>
                </a:schemeClr>
              </a:duotone>
            </a:blip>
            <a:stretch/>
          </a:blipFill>
          <a:ln>
            <a:noFill/>
          </a:ln>
          <a:effectLst/>
        </p:spPr>
      </p:sp>
      <p:pic>
        <p:nvPicPr>
          <p:cNvPr id="95" name="Picture 94">
            <a:extLst>
              <a:ext uri="{FF2B5EF4-FFF2-40B4-BE49-F238E27FC236}">
                <a16:creationId xmlns:a16="http://schemas.microsoft.com/office/drawing/2014/main" xmlns="" id="{52B7E1BC-69A3-4318-8762-D1E1FC2812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98" t="2669" r="616"/>
          <a:stretch/>
        </p:blipFill>
        <p:spPr>
          <a:xfrm>
            <a:off x="0" y="0"/>
            <a:ext cx="9144000" cy="3241708"/>
          </a:xfrm>
          <a:prstGeom prst="rect">
            <a:avLst/>
          </a:prstGeom>
        </p:spPr>
      </p:pic>
      <p:pic>
        <p:nvPicPr>
          <p:cNvPr id="5" name="Picture 4">
            <a:extLst>
              <a:ext uri="{FF2B5EF4-FFF2-40B4-BE49-F238E27FC236}">
                <a16:creationId xmlns:a16="http://schemas.microsoft.com/office/drawing/2014/main" xmlns="" id="{53950D8B-F6B7-49EE-8727-AF5025EF4DA6}"/>
              </a:ext>
            </a:extLst>
          </p:cNvPr>
          <p:cNvPicPr>
            <a:picLocks noChangeAspect="1"/>
          </p:cNvPicPr>
          <p:nvPr/>
        </p:nvPicPr>
        <p:blipFill>
          <a:blip r:embed="rId4"/>
          <a:stretch>
            <a:fillRect/>
          </a:stretch>
        </p:blipFill>
        <p:spPr>
          <a:xfrm>
            <a:off x="2035831" y="482597"/>
            <a:ext cx="5077428" cy="2437165"/>
          </a:xfrm>
          <a:prstGeom prst="rect">
            <a:avLst/>
          </a:prstGeom>
        </p:spPr>
      </p:pic>
      <p:sp>
        <p:nvSpPr>
          <p:cNvPr id="2" name="Title 1">
            <a:extLst>
              <a:ext uri="{FF2B5EF4-FFF2-40B4-BE49-F238E27FC236}">
                <a16:creationId xmlns:a16="http://schemas.microsoft.com/office/drawing/2014/main" xmlns="" id="{AE5BA102-F9CC-4423-98FE-EC30365D3ECC}"/>
              </a:ext>
            </a:extLst>
          </p:cNvPr>
          <p:cNvSpPr>
            <a:spLocks noGrp="1"/>
          </p:cNvSpPr>
          <p:nvPr>
            <p:ph type="title"/>
          </p:nvPr>
        </p:nvSpPr>
        <p:spPr>
          <a:xfrm>
            <a:off x="1028019" y="3304902"/>
            <a:ext cx="7080026" cy="816252"/>
          </a:xfrm>
        </p:spPr>
        <p:txBody>
          <a:bodyPr vert="horz" lIns="91440" tIns="45720" rIns="91440" bIns="45720" rtlCol="0" anchor="b">
            <a:normAutofit/>
          </a:bodyPr>
          <a:lstStyle/>
          <a:p>
            <a:pPr defTabSz="457200">
              <a:spcBef>
                <a:spcPct val="0"/>
              </a:spcBef>
            </a:pPr>
            <a:r>
              <a:rPr lang="en-US" sz="3600" dirty="0"/>
              <a:t>Resilience</a:t>
            </a:r>
          </a:p>
        </p:txBody>
      </p:sp>
    </p:spTree>
    <p:extLst>
      <p:ext uri="{BB962C8B-B14F-4D97-AF65-F5344CB8AC3E}">
        <p14:creationId xmlns:p14="http://schemas.microsoft.com/office/powerpoint/2010/main" val="393849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5" name="Rectangle 1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83" name="Rectangle 82">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Shape 140" descr="Figure1.jpg"/>
          <p:cNvPicPr preferRelativeResize="0"/>
          <p:nvPr/>
        </p:nvPicPr>
        <p:blipFill>
          <a:blip r:embed="rId3">
            <a:extLst/>
          </a:blip>
          <a:stretch>
            <a:fillRect/>
          </a:stretch>
        </p:blipFill>
        <p:spPr>
          <a:xfrm>
            <a:off x="1035366" y="1682708"/>
            <a:ext cx="4171524" cy="1668609"/>
          </a:xfrm>
          <a:prstGeom prst="rect">
            <a:avLst/>
          </a:prstGeom>
          <a:noFill/>
        </p:spPr>
      </p:pic>
      <p:sp>
        <p:nvSpPr>
          <p:cNvPr id="139" name="Shape 139"/>
          <p:cNvSpPr txBox="1">
            <a:spLocks noGrp="1"/>
          </p:cNvSpPr>
          <p:nvPr>
            <p:ph type="title"/>
          </p:nvPr>
        </p:nvSpPr>
        <p:spPr>
          <a:xfrm>
            <a:off x="6070962" y="723897"/>
            <a:ext cx="2352947" cy="1974859"/>
          </a:xfrm>
          <a:prstGeom prst="rect">
            <a:avLst/>
          </a:prstGeom>
        </p:spPr>
        <p:txBody>
          <a:bodyPr vert="horz" lIns="91440" tIns="45720" rIns="91440" bIns="45720" rtlCol="0" anchor="t" anchorCtr="0">
            <a:normAutofit/>
          </a:bodyPr>
          <a:lstStyle/>
          <a:p>
            <a:pPr lvl="0" defTabSz="457200">
              <a:lnSpc>
                <a:spcPct val="90000"/>
              </a:lnSpc>
              <a:spcBef>
                <a:spcPct val="0"/>
              </a:spcBef>
            </a:pPr>
            <a:r>
              <a:rPr lang="en-US" sz="2400" dirty="0">
                <a:solidFill>
                  <a:srgbClr val="DADADA"/>
                </a:solidFill>
                <a:effectLst/>
              </a:rPr>
              <a:t>Figure 1</a:t>
            </a:r>
            <a:br>
              <a:rPr lang="en-US" sz="2400" dirty="0">
                <a:solidFill>
                  <a:srgbClr val="DADADA"/>
                </a:solidFill>
                <a:effectLst/>
              </a:rPr>
            </a:br>
            <a:r>
              <a:rPr lang="en-US" sz="2400" dirty="0">
                <a:solidFill>
                  <a:srgbClr val="DADADA"/>
                </a:solidFill>
                <a:effectLst/>
              </a:rPr>
              <a:t>Effect of chronic restraint on body weight gain</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51" name="Rectangle 1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89" name="Rectangle 88">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Shape 146" descr="Figure 2.jpg"/>
          <p:cNvPicPr preferRelativeResize="0"/>
          <p:nvPr/>
        </p:nvPicPr>
        <p:blipFill>
          <a:blip r:embed="rId3">
            <a:extLst/>
          </a:blip>
          <a:stretch>
            <a:fillRect/>
          </a:stretch>
        </p:blipFill>
        <p:spPr>
          <a:xfrm>
            <a:off x="1253281" y="1078770"/>
            <a:ext cx="3735694" cy="2876485"/>
          </a:xfrm>
          <a:prstGeom prst="rect">
            <a:avLst/>
          </a:prstGeom>
          <a:noFill/>
        </p:spPr>
      </p:pic>
      <p:sp>
        <p:nvSpPr>
          <p:cNvPr id="145" name="Shape 145"/>
          <p:cNvSpPr txBox="1">
            <a:spLocks noGrp="1"/>
          </p:cNvSpPr>
          <p:nvPr>
            <p:ph type="title"/>
          </p:nvPr>
        </p:nvSpPr>
        <p:spPr>
          <a:xfrm>
            <a:off x="6070962" y="723897"/>
            <a:ext cx="2629863" cy="1974859"/>
          </a:xfrm>
          <a:prstGeom prst="rect">
            <a:avLst/>
          </a:prstGeom>
        </p:spPr>
        <p:txBody>
          <a:bodyPr vert="horz" lIns="91440" tIns="45720" rIns="91440" bIns="45720" rtlCol="0" anchor="t" anchorCtr="0">
            <a:noAutofit/>
          </a:bodyPr>
          <a:lstStyle/>
          <a:p>
            <a:pPr lvl="0" defTabSz="457200">
              <a:lnSpc>
                <a:spcPct val="90000"/>
              </a:lnSpc>
              <a:spcBef>
                <a:spcPct val="0"/>
              </a:spcBef>
            </a:pPr>
            <a:r>
              <a:rPr lang="en-US" sz="2100" dirty="0">
                <a:solidFill>
                  <a:srgbClr val="DADADA"/>
                </a:solidFill>
                <a:effectLst/>
              </a:rPr>
              <a:t>Figure 2</a:t>
            </a:r>
            <a:br>
              <a:rPr lang="en-US" sz="2100" dirty="0">
                <a:solidFill>
                  <a:srgbClr val="DADADA"/>
                </a:solidFill>
                <a:effectLst/>
              </a:rPr>
            </a:br>
            <a:r>
              <a:rPr lang="en-US" sz="2100" dirty="0">
                <a:solidFill>
                  <a:srgbClr val="DADADA"/>
                </a:solidFill>
                <a:effectLst/>
              </a:rPr>
              <a:t>Effects of </a:t>
            </a:r>
            <a:r>
              <a:rPr lang="en-US" sz="2100" dirty="0" err="1">
                <a:solidFill>
                  <a:srgbClr val="DADADA"/>
                </a:solidFill>
                <a:effectLst/>
              </a:rPr>
              <a:t>Fasudil</a:t>
            </a:r>
            <a:r>
              <a:rPr lang="en-US" sz="2100" dirty="0">
                <a:solidFill>
                  <a:srgbClr val="DADADA"/>
                </a:solidFill>
                <a:effectLst/>
              </a:rPr>
              <a:t> administration on immobility and active response duration in the forced swimming test (FST)</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7" name="Rectangle 15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95" name="Rectangle 94">
            <a:extLst>
              <a:ext uri="{FF2B5EF4-FFF2-40B4-BE49-F238E27FC236}">
                <a16:creationId xmlns:a16="http://schemas.microsoft.com/office/drawing/2014/main" xmlns="" id="{6540ED7E-4309-4CF9-9C8D-82E304E028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xmlns="" id="{CA8ACC6B-EC7C-4E3C-8D08-C0A3AA4077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3782084" cy="3586230"/>
          </a:xfrm>
          <a:prstGeom prst="rect">
            <a:avLst/>
          </a:prstGeom>
          <a:solidFill>
            <a:schemeClr val="bg1"/>
          </a:solidFill>
          <a:ln w="190500">
            <a:solidFill>
              <a:srgbClr val="F2F2F2">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Shape 152" descr="Figure 3.jpg"/>
          <p:cNvPicPr preferRelativeResize="0"/>
          <p:nvPr/>
        </p:nvPicPr>
        <p:blipFill>
          <a:blip r:embed="rId3">
            <a:extLst/>
          </a:blip>
          <a:stretch>
            <a:fillRect/>
          </a:stretch>
        </p:blipFill>
        <p:spPr>
          <a:xfrm>
            <a:off x="1266913" y="787054"/>
            <a:ext cx="2811422" cy="3442747"/>
          </a:xfrm>
          <a:prstGeom prst="rect">
            <a:avLst/>
          </a:prstGeom>
          <a:noFill/>
        </p:spPr>
      </p:pic>
      <p:sp>
        <p:nvSpPr>
          <p:cNvPr id="151" name="Shape 151"/>
          <p:cNvSpPr txBox="1">
            <a:spLocks noGrp="1"/>
          </p:cNvSpPr>
          <p:nvPr>
            <p:ph type="title"/>
          </p:nvPr>
        </p:nvSpPr>
        <p:spPr>
          <a:xfrm>
            <a:off x="4986642" y="723897"/>
            <a:ext cx="3437267" cy="1974859"/>
          </a:xfrm>
          <a:prstGeom prst="rect">
            <a:avLst/>
          </a:prstGeom>
        </p:spPr>
        <p:txBody>
          <a:bodyPr vert="horz" lIns="91440" tIns="45720" rIns="91440" bIns="45720" rtlCol="0" anchor="t" anchorCtr="0">
            <a:normAutofit/>
          </a:bodyPr>
          <a:lstStyle/>
          <a:p>
            <a:pPr lvl="0" defTabSz="457200">
              <a:lnSpc>
                <a:spcPct val="90000"/>
              </a:lnSpc>
              <a:spcBef>
                <a:spcPct val="0"/>
              </a:spcBef>
            </a:pPr>
            <a:r>
              <a:rPr lang="en-US" sz="2100" dirty="0">
                <a:solidFill>
                  <a:srgbClr val="DADADA"/>
                </a:solidFill>
                <a:effectLst/>
              </a:rPr>
              <a:t>Figure 3</a:t>
            </a:r>
            <a:br>
              <a:rPr lang="en-US" sz="2100" dirty="0">
                <a:solidFill>
                  <a:srgbClr val="DADADA"/>
                </a:solidFill>
                <a:effectLst/>
              </a:rPr>
            </a:br>
            <a:r>
              <a:rPr lang="en-US" sz="2100" dirty="0">
                <a:solidFill>
                  <a:srgbClr val="DADADA"/>
                </a:solidFill>
                <a:effectLst/>
              </a:rPr>
              <a:t>Effects of stress and </a:t>
            </a:r>
            <a:r>
              <a:rPr lang="en-US" sz="2100" dirty="0" err="1">
                <a:solidFill>
                  <a:srgbClr val="DADADA"/>
                </a:solidFill>
                <a:effectLst/>
              </a:rPr>
              <a:t>Fasudil</a:t>
            </a:r>
            <a:r>
              <a:rPr lang="en-US" sz="2100" dirty="0">
                <a:solidFill>
                  <a:srgbClr val="DADADA"/>
                </a:solidFill>
                <a:effectLst/>
              </a:rPr>
              <a:t> treatment on spine number along apical dendrites of pyramidal neurons in the CA1 hippocampal region</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4" name="Rectangle 16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02" name="Rectangle 101">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9" name="Rectangle 103">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Shape 158" descr="Figure 4.jpg"/>
          <p:cNvPicPr preferRelativeResize="0"/>
          <p:nvPr/>
        </p:nvPicPr>
        <p:blipFill>
          <a:blip r:embed="rId3">
            <a:extLst/>
          </a:blip>
          <a:stretch>
            <a:fillRect/>
          </a:stretch>
        </p:blipFill>
        <p:spPr>
          <a:xfrm>
            <a:off x="1582603" y="742180"/>
            <a:ext cx="3101593" cy="3510059"/>
          </a:xfrm>
          <a:prstGeom prst="rect">
            <a:avLst/>
          </a:prstGeom>
          <a:noFill/>
        </p:spPr>
      </p:pic>
      <p:sp>
        <p:nvSpPr>
          <p:cNvPr id="157" name="Shape 157"/>
          <p:cNvSpPr txBox="1">
            <a:spLocks noGrp="1"/>
          </p:cNvSpPr>
          <p:nvPr>
            <p:ph type="title"/>
          </p:nvPr>
        </p:nvSpPr>
        <p:spPr>
          <a:xfrm>
            <a:off x="6070962" y="723897"/>
            <a:ext cx="2781328" cy="1974859"/>
          </a:xfrm>
          <a:prstGeom prst="rect">
            <a:avLst/>
          </a:prstGeom>
        </p:spPr>
        <p:txBody>
          <a:bodyPr vert="horz" lIns="91440" tIns="45720" rIns="91440" bIns="45720" rtlCol="0" anchor="t" anchorCtr="0">
            <a:noAutofit/>
          </a:bodyPr>
          <a:lstStyle/>
          <a:p>
            <a:pPr lvl="0" defTabSz="457200">
              <a:lnSpc>
                <a:spcPct val="90000"/>
              </a:lnSpc>
              <a:spcBef>
                <a:spcPct val="0"/>
              </a:spcBef>
            </a:pPr>
            <a:r>
              <a:rPr lang="en-US" sz="2100" dirty="0">
                <a:solidFill>
                  <a:srgbClr val="DADADA"/>
                </a:solidFill>
                <a:effectLst/>
              </a:rPr>
              <a:t>Figure 4</a:t>
            </a:r>
            <a:br>
              <a:rPr lang="en-US" sz="2100" dirty="0">
                <a:solidFill>
                  <a:srgbClr val="DADADA"/>
                </a:solidFill>
                <a:effectLst/>
              </a:rPr>
            </a:br>
            <a:r>
              <a:rPr lang="en-US" sz="2100" dirty="0">
                <a:solidFill>
                  <a:srgbClr val="DADADA"/>
                </a:solidFill>
                <a:effectLst/>
              </a:rPr>
              <a:t>Effect of stress and </a:t>
            </a:r>
            <a:r>
              <a:rPr lang="en-US" sz="2100" dirty="0" err="1">
                <a:solidFill>
                  <a:srgbClr val="DADADA"/>
                </a:solidFill>
                <a:effectLst/>
              </a:rPr>
              <a:t>Fasudil</a:t>
            </a:r>
            <a:r>
              <a:rPr lang="en-US" sz="2100" dirty="0">
                <a:solidFill>
                  <a:srgbClr val="DADADA"/>
                </a:solidFill>
                <a:effectLst/>
              </a:rPr>
              <a:t> on the phosphorylation state of proteins related to actin dynamics, myosin phosphatase targeting subunit 1 (MYPT1), LIMK, and cofilin</a:t>
            </a:r>
          </a:p>
        </p:txBody>
      </p:sp>
      <p:sp>
        <p:nvSpPr>
          <p:cNvPr id="159" name="Shape 159"/>
          <p:cNvSpPr txBox="1"/>
          <p:nvPr/>
        </p:nvSpPr>
        <p:spPr>
          <a:xfrm>
            <a:off x="4973050" y="5775150"/>
            <a:ext cx="7343700" cy="8568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685ED-8658-44E9-92F8-FB1722D3659C}"/>
              </a:ext>
            </a:extLst>
          </p:cNvPr>
          <p:cNvSpPr>
            <a:spLocks noGrp="1"/>
          </p:cNvSpPr>
          <p:nvPr>
            <p:ph type="title"/>
          </p:nvPr>
        </p:nvSpPr>
        <p:spPr/>
        <p:txBody>
          <a:bodyPr>
            <a:normAutofit fontScale="90000"/>
          </a:bodyPr>
          <a:lstStyle/>
          <a:p>
            <a:r>
              <a:rPr lang="en-US" dirty="0"/>
              <a:t>Summary</a:t>
            </a:r>
          </a:p>
        </p:txBody>
      </p:sp>
      <p:sp>
        <p:nvSpPr>
          <p:cNvPr id="3" name="Text Placeholder 2">
            <a:extLst>
              <a:ext uri="{FF2B5EF4-FFF2-40B4-BE49-F238E27FC236}">
                <a16:creationId xmlns:a16="http://schemas.microsoft.com/office/drawing/2014/main" xmlns="" id="{42FFD2CA-9237-43D8-90CF-C77EEA93EC9E}"/>
              </a:ext>
            </a:extLst>
          </p:cNvPr>
          <p:cNvSpPr>
            <a:spLocks noGrp="1"/>
          </p:cNvSpPr>
          <p:nvPr>
            <p:ph type="body" idx="1"/>
          </p:nvPr>
        </p:nvSpPr>
        <p:spPr/>
        <p:txBody>
          <a:bodyPr/>
          <a:lstStyle/>
          <a:p>
            <a:r>
              <a:rPr lang="en-US" sz="2400" dirty="0" err="1"/>
              <a:t>Fasudil</a:t>
            </a:r>
            <a:endParaRPr lang="en-US" sz="2400" dirty="0"/>
          </a:p>
          <a:p>
            <a:pPr lvl="1"/>
            <a:r>
              <a:rPr lang="en-US" sz="2000" dirty="0"/>
              <a:t>Decreases weight gain</a:t>
            </a:r>
          </a:p>
          <a:p>
            <a:pPr lvl="1"/>
            <a:r>
              <a:rPr lang="en-US" sz="2000" dirty="0"/>
              <a:t>Least amount of time immobile, most time climbing (FST)</a:t>
            </a:r>
          </a:p>
          <a:p>
            <a:pPr lvl="1"/>
            <a:r>
              <a:rPr lang="en-US" sz="2000" dirty="0"/>
              <a:t>Restores spine density to a more normal range</a:t>
            </a:r>
          </a:p>
          <a:p>
            <a:pPr lvl="1"/>
            <a:r>
              <a:rPr lang="en-US" sz="2000" dirty="0">
                <a:latin typeface="Times New Roman"/>
                <a:ea typeface="Times New Roman"/>
                <a:cs typeface="Times New Roman"/>
                <a:sym typeface="Times New Roman"/>
              </a:rPr>
              <a:t>Prevented an </a:t>
            </a:r>
            <a:r>
              <a:rPr lang="en" sz="2000" dirty="0">
                <a:latin typeface="Times New Roman"/>
                <a:ea typeface="Times New Roman"/>
                <a:cs typeface="Times New Roman"/>
                <a:sym typeface="Times New Roman"/>
              </a:rPr>
              <a:t>increase in p-MYPT1 level</a:t>
            </a:r>
            <a:r>
              <a:rPr lang="en-US" sz="2000" dirty="0">
                <a:latin typeface="Times New Roman"/>
                <a:ea typeface="Times New Roman"/>
                <a:cs typeface="Times New Roman"/>
                <a:sym typeface="Times New Roman"/>
              </a:rPr>
              <a:t>s</a:t>
            </a:r>
            <a:endParaRPr lang="en-US" sz="2000" dirty="0"/>
          </a:p>
          <a:p>
            <a:pPr lvl="1"/>
            <a:endParaRPr lang="en-US" dirty="0"/>
          </a:p>
        </p:txBody>
      </p:sp>
    </p:spTree>
    <p:extLst>
      <p:ext uri="{BB962C8B-B14F-4D97-AF65-F5344CB8AC3E}">
        <p14:creationId xmlns:p14="http://schemas.microsoft.com/office/powerpoint/2010/main" val="479661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F9C8C-4921-4817-BEF7-D4819BAB1217}"/>
              </a:ext>
            </a:extLst>
          </p:cNvPr>
          <p:cNvSpPr>
            <a:spLocks noGrp="1"/>
          </p:cNvSpPr>
          <p:nvPr>
            <p:ph type="title"/>
          </p:nvPr>
        </p:nvSpPr>
        <p:spPr/>
        <p:txBody>
          <a:bodyPr>
            <a:noAutofit/>
          </a:bodyPr>
          <a:lstStyle/>
          <a:p>
            <a:r>
              <a:rPr lang="en-US" sz="4000" dirty="0">
                <a:effectLst/>
              </a:rPr>
              <a:t>My Questions</a:t>
            </a:r>
          </a:p>
        </p:txBody>
      </p:sp>
      <p:sp>
        <p:nvSpPr>
          <p:cNvPr id="3" name="Text Placeholder 2">
            <a:extLst>
              <a:ext uri="{FF2B5EF4-FFF2-40B4-BE49-F238E27FC236}">
                <a16:creationId xmlns:a16="http://schemas.microsoft.com/office/drawing/2014/main" xmlns="" id="{C7D7937F-F1B3-4921-BA15-47CF076A3E92}"/>
              </a:ext>
            </a:extLst>
          </p:cNvPr>
          <p:cNvSpPr>
            <a:spLocks noGrp="1"/>
          </p:cNvSpPr>
          <p:nvPr>
            <p:ph type="body" idx="1"/>
          </p:nvPr>
        </p:nvSpPr>
        <p:spPr/>
        <p:txBody>
          <a:bodyPr>
            <a:normAutofit/>
          </a:bodyPr>
          <a:lstStyle/>
          <a:p>
            <a:r>
              <a:rPr lang="en-US" sz="2400" dirty="0"/>
              <a:t> What effects do depression and stress have on our neurons?</a:t>
            </a:r>
          </a:p>
          <a:p>
            <a:pPr lvl="1"/>
            <a:r>
              <a:rPr lang="en-US" sz="2250" dirty="0"/>
              <a:t> Decreased spines and dendrite length in some cases</a:t>
            </a:r>
          </a:p>
          <a:p>
            <a:r>
              <a:rPr lang="en-US" sz="2400" dirty="0"/>
              <a:t> Is there a difference in these effects if familial separation is the stressor?</a:t>
            </a:r>
          </a:p>
          <a:p>
            <a:pPr lvl="1"/>
            <a:r>
              <a:rPr lang="en-US" sz="2250" dirty="0"/>
              <a:t> Yes</a:t>
            </a:r>
          </a:p>
          <a:p>
            <a:r>
              <a:rPr lang="en-US" sz="2400" dirty="0"/>
              <a:t> If there is a difference, is there a way to counteract it?</a:t>
            </a:r>
          </a:p>
          <a:p>
            <a:pPr lvl="1"/>
            <a:r>
              <a:rPr lang="en-US" sz="2250" dirty="0"/>
              <a:t> Drugs like </a:t>
            </a:r>
            <a:r>
              <a:rPr lang="en-US" sz="2250" dirty="0" err="1"/>
              <a:t>Fasudil</a:t>
            </a:r>
            <a:r>
              <a:rPr lang="en-US" sz="2250" dirty="0"/>
              <a:t> show potential in ways to counteract the neurobiological effects of stress and depression</a:t>
            </a:r>
          </a:p>
        </p:txBody>
      </p:sp>
    </p:spTree>
    <p:extLst>
      <p:ext uri="{BB962C8B-B14F-4D97-AF65-F5344CB8AC3E}">
        <p14:creationId xmlns:p14="http://schemas.microsoft.com/office/powerpoint/2010/main" val="126469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3089" name="Rectangle 72">
            <a:extLst>
              <a:ext uri="{FF2B5EF4-FFF2-40B4-BE49-F238E27FC236}">
                <a16:creationId xmlns:a16="http://schemas.microsoft.com/office/drawing/2014/main" xmlns="" id="{6540ED7E-4309-4CF9-9C8D-82E304E028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90" name="Rectangle 74">
            <a:extLst>
              <a:ext uri="{FF2B5EF4-FFF2-40B4-BE49-F238E27FC236}">
                <a16:creationId xmlns:a16="http://schemas.microsoft.com/office/drawing/2014/main" xmlns="" id="{CA8ACC6B-EC7C-4E3C-8D08-C0A3AA4077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3782084" cy="3586230"/>
          </a:xfrm>
          <a:prstGeom prst="rect">
            <a:avLst/>
          </a:prstGeom>
          <a:solidFill>
            <a:schemeClr val="bg1"/>
          </a:solidFill>
          <a:ln w="190500">
            <a:solidFill>
              <a:srgbClr val="F2F2F2">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stress diseases or disorders">
            <a:extLst>
              <a:ext uri="{FF2B5EF4-FFF2-40B4-BE49-F238E27FC236}">
                <a16:creationId xmlns:a16="http://schemas.microsoft.com/office/drawing/2014/main" xmlns="" id="{8BD51720-573B-47A3-B952-4A6BC3A50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67" y="750849"/>
            <a:ext cx="3868241" cy="3471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5BA102-F9CC-4423-98FE-EC30365D3ECC}"/>
              </a:ext>
            </a:extLst>
          </p:cNvPr>
          <p:cNvSpPr>
            <a:spLocks noGrp="1"/>
          </p:cNvSpPr>
          <p:nvPr>
            <p:ph type="title"/>
          </p:nvPr>
        </p:nvSpPr>
        <p:spPr>
          <a:xfrm>
            <a:off x="4986642" y="723897"/>
            <a:ext cx="3437267" cy="1974859"/>
          </a:xfrm>
        </p:spPr>
        <p:txBody>
          <a:bodyPr vert="horz" lIns="91440" tIns="45720" rIns="91440" bIns="45720" rtlCol="0" anchor="b">
            <a:normAutofit/>
          </a:bodyPr>
          <a:lstStyle/>
          <a:p>
            <a:pPr defTabSz="457200">
              <a:spcBef>
                <a:spcPct val="0"/>
              </a:spcBef>
            </a:pPr>
            <a:r>
              <a:rPr lang="en-US" sz="5000" dirty="0">
                <a:solidFill>
                  <a:srgbClr val="DADADA"/>
                </a:solidFill>
                <a:effectLst/>
              </a:rPr>
              <a:t>Disorders or Diseases</a:t>
            </a:r>
          </a:p>
        </p:txBody>
      </p:sp>
    </p:spTree>
    <p:extLst>
      <p:ext uri="{BB962C8B-B14F-4D97-AF65-F5344CB8AC3E}">
        <p14:creationId xmlns:p14="http://schemas.microsoft.com/office/powerpoint/2010/main" val="2665414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2">
              <a:duotone>
                <a:schemeClr val="bg2">
                  <a:shade val="80000"/>
                  <a:lumMod val="80000"/>
                </a:schemeClr>
                <a:schemeClr val="bg2">
                  <a:tint val="98000"/>
                </a:schemeClr>
              </a:duotone>
            </a:blip>
            <a:stretch/>
          </a:blipFill>
          <a:ln>
            <a:noFill/>
          </a:ln>
          <a:effectLst/>
        </p:spPr>
      </p:sp>
      <p:pic>
        <p:nvPicPr>
          <p:cNvPr id="1026" name="Picture 2" descr="Image result for depression statistics">
            <a:extLst>
              <a:ext uri="{FF2B5EF4-FFF2-40B4-BE49-F238E27FC236}">
                <a16:creationId xmlns:a16="http://schemas.microsoft.com/office/drawing/2014/main" xmlns="" id="{1FE955B9-CBF2-4830-BA3D-51475940FB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7379"/>
          <a:stretch/>
        </p:blipFill>
        <p:spPr bwMode="auto">
          <a:xfrm>
            <a:off x="5715263" y="10"/>
            <a:ext cx="3428737" cy="51434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72">
            <a:extLst>
              <a:ext uri="{FF2B5EF4-FFF2-40B4-BE49-F238E27FC236}">
                <a16:creationId xmlns:a16="http://schemas.microsoft.com/office/drawing/2014/main" xmlns="" id="{E0BE7827-5B1A-4F37-BF70-19F7C5C6BDE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0"/>
            <a:ext cx="3517899" cy="5143500"/>
          </a:xfrm>
          <a:prstGeom prst="rect">
            <a:avLst/>
          </a:prstGeom>
        </p:spPr>
      </p:pic>
      <p:sp>
        <p:nvSpPr>
          <p:cNvPr id="2" name="Title 1">
            <a:extLst>
              <a:ext uri="{FF2B5EF4-FFF2-40B4-BE49-F238E27FC236}">
                <a16:creationId xmlns:a16="http://schemas.microsoft.com/office/drawing/2014/main" xmlns="" id="{AE5BA102-F9CC-4423-98FE-EC30365D3ECC}"/>
              </a:ext>
            </a:extLst>
          </p:cNvPr>
          <p:cNvSpPr>
            <a:spLocks noGrp="1"/>
          </p:cNvSpPr>
          <p:nvPr>
            <p:ph type="title"/>
          </p:nvPr>
        </p:nvSpPr>
        <p:spPr>
          <a:xfrm>
            <a:off x="685346" y="457200"/>
            <a:ext cx="4483554" cy="727837"/>
          </a:xfrm>
        </p:spPr>
        <p:txBody>
          <a:bodyPr vert="horz" lIns="91440" tIns="45720" rIns="91440" bIns="45720" rtlCol="0" anchor="ctr">
            <a:normAutofit/>
          </a:bodyPr>
          <a:lstStyle/>
          <a:p>
            <a:pPr defTabSz="457200">
              <a:spcBef>
                <a:spcPct val="0"/>
              </a:spcBef>
            </a:pPr>
            <a:r>
              <a:rPr lang="en-US" sz="4000" dirty="0">
                <a:effectLst/>
              </a:rPr>
              <a:t>Depression</a:t>
            </a:r>
          </a:p>
        </p:txBody>
      </p:sp>
      <p:sp>
        <p:nvSpPr>
          <p:cNvPr id="3" name="Text Placeholder 2">
            <a:extLst>
              <a:ext uri="{FF2B5EF4-FFF2-40B4-BE49-F238E27FC236}">
                <a16:creationId xmlns:a16="http://schemas.microsoft.com/office/drawing/2014/main" xmlns="" id="{D5F7A9E1-54FD-4738-80D3-826141299110}"/>
              </a:ext>
            </a:extLst>
          </p:cNvPr>
          <p:cNvSpPr>
            <a:spLocks noGrp="1"/>
          </p:cNvSpPr>
          <p:nvPr>
            <p:ph type="body" idx="1"/>
          </p:nvPr>
        </p:nvSpPr>
        <p:spPr>
          <a:xfrm>
            <a:off x="185057" y="1371600"/>
            <a:ext cx="5441044" cy="3722914"/>
          </a:xfrm>
        </p:spPr>
        <p:txBody>
          <a:bodyPr vert="horz" lIns="91440" tIns="45720" rIns="91440" bIns="45720" rtlCol="0" anchor="t">
            <a:normAutofit fontScale="92500"/>
          </a:bodyPr>
          <a:lstStyle/>
          <a:p>
            <a:pPr defTabSz="457200">
              <a:spcBef>
                <a:spcPct val="20000"/>
              </a:spcBef>
              <a:spcAft>
                <a:spcPts val="600"/>
              </a:spcAft>
            </a:pPr>
            <a:r>
              <a:rPr lang="en-US" sz="2400" dirty="0">
                <a:effectLst/>
              </a:rPr>
              <a:t>A mental health disorder characterized by persistently depressed mood or loss of interest in activities, causing significant impairment in daily life</a:t>
            </a:r>
          </a:p>
          <a:p>
            <a:pPr defTabSz="457200">
              <a:spcBef>
                <a:spcPct val="20000"/>
              </a:spcBef>
              <a:spcAft>
                <a:spcPts val="600"/>
              </a:spcAft>
            </a:pPr>
            <a:r>
              <a:rPr lang="en-US" sz="2400" dirty="0">
                <a:effectLst/>
              </a:rPr>
              <a:t>Causes:</a:t>
            </a:r>
          </a:p>
          <a:p>
            <a:pPr lvl="1" defTabSz="457200">
              <a:spcBef>
                <a:spcPct val="20000"/>
              </a:spcBef>
              <a:spcAft>
                <a:spcPts val="600"/>
              </a:spcAft>
            </a:pPr>
            <a:r>
              <a:rPr lang="en-US" sz="2000" dirty="0">
                <a:effectLst/>
              </a:rPr>
              <a:t>Sudden change</a:t>
            </a:r>
          </a:p>
          <a:p>
            <a:pPr lvl="1" defTabSz="457200">
              <a:spcBef>
                <a:spcPct val="20000"/>
              </a:spcBef>
              <a:spcAft>
                <a:spcPts val="600"/>
              </a:spcAft>
            </a:pPr>
            <a:r>
              <a:rPr lang="en-US" sz="2000" dirty="0">
                <a:effectLst/>
              </a:rPr>
              <a:t>Genetics</a:t>
            </a:r>
          </a:p>
          <a:p>
            <a:pPr lvl="1" defTabSz="457200">
              <a:spcBef>
                <a:spcPct val="20000"/>
              </a:spcBef>
              <a:spcAft>
                <a:spcPts val="600"/>
              </a:spcAft>
            </a:pPr>
            <a:r>
              <a:rPr lang="en-US" sz="2000" dirty="0">
                <a:effectLst/>
              </a:rPr>
              <a:t>Abnormal neural circuits</a:t>
            </a:r>
          </a:p>
          <a:p>
            <a:pPr defTabSz="457200">
              <a:spcBef>
                <a:spcPct val="20000"/>
              </a:spcBef>
              <a:spcAft>
                <a:spcPts val="600"/>
              </a:spcAft>
            </a:pPr>
            <a:r>
              <a:rPr lang="en-US" sz="2400" dirty="0">
                <a:effectLst/>
              </a:rPr>
              <a:t>Statistics have not changed since 2012</a:t>
            </a:r>
          </a:p>
        </p:txBody>
      </p:sp>
    </p:spTree>
    <p:extLst>
      <p:ext uri="{BB962C8B-B14F-4D97-AF65-F5344CB8AC3E}">
        <p14:creationId xmlns:p14="http://schemas.microsoft.com/office/powerpoint/2010/main" val="352860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2">
              <a:duotone>
                <a:schemeClr val="bg2">
                  <a:shade val="80000"/>
                  <a:lumMod val="80000"/>
                </a:schemeClr>
                <a:schemeClr val="bg2">
                  <a:tint val="98000"/>
                </a:schemeClr>
              </a:duotone>
            </a:blip>
            <a:stretch/>
          </a:blipFill>
          <a:ln>
            <a:noFill/>
          </a:ln>
          <a:effectLst/>
        </p:spPr>
      </p:sp>
      <p:pic>
        <p:nvPicPr>
          <p:cNvPr id="12" name="Picture 11">
            <a:extLst>
              <a:ext uri="{FF2B5EF4-FFF2-40B4-BE49-F238E27FC236}">
                <a16:creationId xmlns:a16="http://schemas.microsoft.com/office/drawing/2014/main" xmlns="" id="{A8D526D7-C782-4F65-A21F-A6B40D869B47}"/>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98" t="2669" r="616"/>
          <a:stretch/>
        </p:blipFill>
        <p:spPr>
          <a:xfrm>
            <a:off x="0" y="1298973"/>
            <a:ext cx="9144000" cy="3844527"/>
          </a:xfrm>
          <a:prstGeom prst="rect">
            <a:avLst/>
          </a:prstGeom>
          <a:effectLst>
            <a:innerShdw blurRad="63500" dist="50800" dir="16200000">
              <a:prstClr val="black">
                <a:alpha val="50000"/>
              </a:prstClr>
            </a:innerShdw>
          </a:effectLst>
        </p:spPr>
      </p:pic>
      <p:sp>
        <p:nvSpPr>
          <p:cNvPr id="2" name="Title 1">
            <a:extLst>
              <a:ext uri="{FF2B5EF4-FFF2-40B4-BE49-F238E27FC236}">
                <a16:creationId xmlns:a16="http://schemas.microsoft.com/office/drawing/2014/main" xmlns="" id="{AE5BA102-F9CC-4423-98FE-EC30365D3ECC}"/>
              </a:ext>
            </a:extLst>
          </p:cNvPr>
          <p:cNvSpPr>
            <a:spLocks noGrp="1"/>
          </p:cNvSpPr>
          <p:nvPr>
            <p:ph type="title"/>
          </p:nvPr>
        </p:nvSpPr>
        <p:spPr>
          <a:xfrm>
            <a:off x="685346" y="457200"/>
            <a:ext cx="7765321" cy="727837"/>
          </a:xfrm>
        </p:spPr>
        <p:txBody>
          <a:bodyPr vert="horz" lIns="91440" tIns="45720" rIns="91440" bIns="45720" rtlCol="0" anchor="ctr">
            <a:normAutofit/>
          </a:bodyPr>
          <a:lstStyle/>
          <a:p>
            <a:pPr defTabSz="457200">
              <a:spcBef>
                <a:spcPct val="0"/>
              </a:spcBef>
            </a:pPr>
            <a:r>
              <a:rPr lang="en-US" sz="4000" dirty="0"/>
              <a:t>Depressive Behaviors</a:t>
            </a:r>
          </a:p>
        </p:txBody>
      </p:sp>
      <p:graphicFrame>
        <p:nvGraphicFramePr>
          <p:cNvPr id="5" name="Text Placeholder 2"/>
          <p:cNvGraphicFramePr/>
          <p:nvPr>
            <p:extLst>
              <p:ext uri="{D42A27DB-BD31-4B8C-83A1-F6EECF244321}">
                <p14:modId xmlns:p14="http://schemas.microsoft.com/office/powerpoint/2010/main" val="2607459016"/>
              </p:ext>
            </p:extLst>
          </p:nvPr>
        </p:nvGraphicFramePr>
        <p:xfrm>
          <a:off x="685800" y="1419622"/>
          <a:ext cx="7765256" cy="2923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942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2">
              <a:duotone>
                <a:schemeClr val="bg2">
                  <a:shade val="80000"/>
                  <a:lumMod val="80000"/>
                </a:schemeClr>
                <a:schemeClr val="bg2">
                  <a:tint val="98000"/>
                </a:schemeClr>
              </a:duotone>
            </a:blip>
            <a:stretch/>
          </a:blipFill>
          <a:ln>
            <a:noFill/>
          </a:ln>
          <a:effectLst/>
        </p:spPr>
      </p:sp>
      <p:pic>
        <p:nvPicPr>
          <p:cNvPr id="25" name="Picture 24">
            <a:extLst>
              <a:ext uri="{FF2B5EF4-FFF2-40B4-BE49-F238E27FC236}">
                <a16:creationId xmlns:a16="http://schemas.microsoft.com/office/drawing/2014/main" xmlns="" id="{3571A55B-8C56-492F-B317-105830ECF92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964" r="2807" b="1446"/>
          <a:stretch/>
        </p:blipFill>
        <p:spPr>
          <a:xfrm>
            <a:off x="0" y="0"/>
            <a:ext cx="3517899" cy="5143500"/>
          </a:xfrm>
          <a:prstGeom prst="rect">
            <a:avLst/>
          </a:prstGeom>
        </p:spPr>
      </p:pic>
      <p:sp>
        <p:nvSpPr>
          <p:cNvPr id="27" name="Rectangle 26">
            <a:extLst>
              <a:ext uri="{FF2B5EF4-FFF2-40B4-BE49-F238E27FC236}">
                <a16:creationId xmlns:a16="http://schemas.microsoft.com/office/drawing/2014/main" xmlns="" id="{494843BA-DEF9-406F-8134-09F810F057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38494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2B6541-536A-41BA-BBA8-6AECA3A6883A}"/>
              </a:ext>
            </a:extLst>
          </p:cNvPr>
          <p:cNvPicPr>
            <a:picLocks noChangeAspect="1"/>
          </p:cNvPicPr>
          <p:nvPr/>
        </p:nvPicPr>
        <p:blipFill rotWithShape="1">
          <a:blip r:embed="rId4"/>
          <a:srcRect/>
          <a:stretch/>
        </p:blipFill>
        <p:spPr>
          <a:xfrm>
            <a:off x="142748" y="457200"/>
            <a:ext cx="3059693" cy="1667533"/>
          </a:xfrm>
          <a:prstGeom prst="rect">
            <a:avLst/>
          </a:prstGeom>
        </p:spPr>
      </p:pic>
      <p:pic>
        <p:nvPicPr>
          <p:cNvPr id="4" name="Picture 3">
            <a:extLst>
              <a:ext uri="{FF2B5EF4-FFF2-40B4-BE49-F238E27FC236}">
                <a16:creationId xmlns:a16="http://schemas.microsoft.com/office/drawing/2014/main" xmlns="" id="{F95D93DF-DA8F-49A0-AB08-A5681253C11C}"/>
              </a:ext>
            </a:extLst>
          </p:cNvPr>
          <p:cNvPicPr>
            <a:picLocks noChangeAspect="1"/>
          </p:cNvPicPr>
          <p:nvPr/>
        </p:nvPicPr>
        <p:blipFill rotWithShape="1">
          <a:blip r:embed="rId5"/>
          <a:srcRect/>
          <a:stretch/>
        </p:blipFill>
        <p:spPr>
          <a:xfrm>
            <a:off x="621131" y="2692398"/>
            <a:ext cx="2130856" cy="1971042"/>
          </a:xfrm>
          <a:prstGeom prst="rect">
            <a:avLst/>
          </a:prstGeom>
        </p:spPr>
      </p:pic>
      <p:sp>
        <p:nvSpPr>
          <p:cNvPr id="2" name="Title 1">
            <a:extLst>
              <a:ext uri="{FF2B5EF4-FFF2-40B4-BE49-F238E27FC236}">
                <a16:creationId xmlns:a16="http://schemas.microsoft.com/office/drawing/2014/main" xmlns="" id="{AE5BA102-F9CC-4423-98FE-EC30365D3ECC}"/>
              </a:ext>
            </a:extLst>
          </p:cNvPr>
          <p:cNvSpPr>
            <a:spLocks noGrp="1"/>
          </p:cNvSpPr>
          <p:nvPr>
            <p:ph type="title"/>
          </p:nvPr>
        </p:nvSpPr>
        <p:spPr>
          <a:xfrm>
            <a:off x="3717758" y="457200"/>
            <a:ext cx="4732909" cy="972151"/>
          </a:xfrm>
        </p:spPr>
        <p:txBody>
          <a:bodyPr vert="horz" lIns="91440" tIns="45720" rIns="91440" bIns="45720" rtlCol="0" anchor="ctr">
            <a:normAutofit/>
          </a:bodyPr>
          <a:lstStyle/>
          <a:p>
            <a:pPr defTabSz="457200">
              <a:spcBef>
                <a:spcPct val="0"/>
              </a:spcBef>
            </a:pPr>
            <a:r>
              <a:rPr lang="en-US" sz="4000" dirty="0">
                <a:effectLst/>
              </a:rPr>
              <a:t>Hippocampus</a:t>
            </a:r>
          </a:p>
        </p:txBody>
      </p:sp>
      <p:sp>
        <p:nvSpPr>
          <p:cNvPr id="3" name="Text Placeholder 2">
            <a:extLst>
              <a:ext uri="{FF2B5EF4-FFF2-40B4-BE49-F238E27FC236}">
                <a16:creationId xmlns:a16="http://schemas.microsoft.com/office/drawing/2014/main" xmlns="" id="{D5F7A9E1-54FD-4738-80D3-826141299110}"/>
              </a:ext>
            </a:extLst>
          </p:cNvPr>
          <p:cNvSpPr>
            <a:spLocks noGrp="1"/>
          </p:cNvSpPr>
          <p:nvPr>
            <p:ph type="body" idx="1"/>
          </p:nvPr>
        </p:nvSpPr>
        <p:spPr>
          <a:xfrm>
            <a:off x="3717758" y="1429351"/>
            <a:ext cx="5295613" cy="3714149"/>
          </a:xfrm>
        </p:spPr>
        <p:txBody>
          <a:bodyPr vert="horz" lIns="91440" tIns="45720" rIns="91440" bIns="45720" rtlCol="0" anchor="t">
            <a:normAutofit/>
          </a:bodyPr>
          <a:lstStyle/>
          <a:p>
            <a:pPr defTabSz="457200">
              <a:spcBef>
                <a:spcPct val="20000"/>
              </a:spcBef>
              <a:spcAft>
                <a:spcPts val="600"/>
              </a:spcAft>
            </a:pPr>
            <a:r>
              <a:rPr lang="en-US" sz="2400" dirty="0">
                <a:effectLst/>
              </a:rPr>
              <a:t>Part of the limbic system</a:t>
            </a:r>
          </a:p>
          <a:p>
            <a:pPr defTabSz="457200">
              <a:spcBef>
                <a:spcPct val="20000"/>
              </a:spcBef>
              <a:spcAft>
                <a:spcPts val="600"/>
              </a:spcAft>
            </a:pPr>
            <a:r>
              <a:rPr lang="en-US" sz="2400" dirty="0">
                <a:effectLst/>
              </a:rPr>
              <a:t>Crucial for episodic and spatial memory</a:t>
            </a:r>
          </a:p>
          <a:p>
            <a:pPr defTabSz="457200">
              <a:spcBef>
                <a:spcPct val="20000"/>
              </a:spcBef>
              <a:spcAft>
                <a:spcPts val="600"/>
              </a:spcAft>
            </a:pPr>
            <a:r>
              <a:rPr lang="en-US" sz="2400" dirty="0">
                <a:effectLst/>
              </a:rPr>
              <a:t>Assists in emotional regulation</a:t>
            </a:r>
          </a:p>
          <a:p>
            <a:pPr defTabSz="457200">
              <a:spcBef>
                <a:spcPct val="20000"/>
              </a:spcBef>
              <a:spcAft>
                <a:spcPts val="600"/>
              </a:spcAft>
            </a:pPr>
            <a:r>
              <a:rPr lang="en-US" sz="2400" dirty="0">
                <a:effectLst/>
              </a:rPr>
              <a:t>Participates in spatial navigation</a:t>
            </a:r>
          </a:p>
          <a:p>
            <a:pPr defTabSz="457200">
              <a:spcBef>
                <a:spcPct val="20000"/>
              </a:spcBef>
              <a:spcAft>
                <a:spcPts val="600"/>
              </a:spcAft>
            </a:pPr>
            <a:endParaRPr lang="en-US" sz="2400" dirty="0">
              <a:effectLst/>
            </a:endParaRPr>
          </a:p>
        </p:txBody>
      </p:sp>
    </p:spTree>
    <p:extLst>
      <p:ext uri="{BB962C8B-B14F-4D97-AF65-F5344CB8AC3E}">
        <p14:creationId xmlns:p14="http://schemas.microsoft.com/office/powerpoint/2010/main" val="59708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solidFill>
          <a:ln>
            <a:noFill/>
          </a:ln>
          <a:effectLst/>
        </p:spPr>
      </p:sp>
      <p:sp>
        <p:nvSpPr>
          <p:cNvPr id="11" name="Rectangle 10">
            <a:extLst>
              <a:ext uri="{FF2B5EF4-FFF2-40B4-BE49-F238E27FC236}">
                <a16:creationId xmlns:a16="http://schemas.microsoft.com/office/drawing/2014/main" xmlns="" id="{8E482A67-6CD8-49D7-9F85-52ECF9915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18F941B-B7E9-44F2-9A2C-5D35ACF9A6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960" y="723897"/>
            <a:ext cx="4857404" cy="3586230"/>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6BA188A-D4F1-4B04-AB1A-8BE4B1F42383}"/>
              </a:ext>
            </a:extLst>
          </p:cNvPr>
          <p:cNvPicPr>
            <a:picLocks noChangeAspect="1"/>
          </p:cNvPicPr>
          <p:nvPr/>
        </p:nvPicPr>
        <p:blipFill>
          <a:blip r:embed="rId2"/>
          <a:stretch>
            <a:fillRect/>
          </a:stretch>
        </p:blipFill>
        <p:spPr>
          <a:xfrm>
            <a:off x="1704459" y="1078770"/>
            <a:ext cx="2833337" cy="2876485"/>
          </a:xfrm>
          <a:prstGeom prst="rect">
            <a:avLst/>
          </a:prstGeom>
        </p:spPr>
      </p:pic>
      <p:sp>
        <p:nvSpPr>
          <p:cNvPr id="2" name="Title 1">
            <a:extLst>
              <a:ext uri="{FF2B5EF4-FFF2-40B4-BE49-F238E27FC236}">
                <a16:creationId xmlns:a16="http://schemas.microsoft.com/office/drawing/2014/main" xmlns="" id="{4DFF9C8C-4921-4817-BEF7-D4819BAB1217}"/>
              </a:ext>
            </a:extLst>
          </p:cNvPr>
          <p:cNvSpPr>
            <a:spLocks noGrp="1"/>
          </p:cNvSpPr>
          <p:nvPr>
            <p:ph type="title"/>
          </p:nvPr>
        </p:nvSpPr>
        <p:spPr>
          <a:xfrm>
            <a:off x="6070962" y="723897"/>
            <a:ext cx="2352947" cy="1974859"/>
          </a:xfrm>
        </p:spPr>
        <p:txBody>
          <a:bodyPr vert="horz" lIns="91440" tIns="45720" rIns="91440" bIns="45720" rtlCol="0" anchor="b">
            <a:normAutofit/>
          </a:bodyPr>
          <a:lstStyle/>
          <a:p>
            <a:pPr defTabSz="457200">
              <a:spcBef>
                <a:spcPct val="0"/>
              </a:spcBef>
            </a:pPr>
            <a:r>
              <a:rPr lang="en-US" sz="4000" dirty="0">
                <a:solidFill>
                  <a:srgbClr val="DADADA"/>
                </a:solidFill>
                <a:effectLst/>
              </a:rPr>
              <a:t>Neuron Structure</a:t>
            </a:r>
          </a:p>
        </p:txBody>
      </p:sp>
    </p:spTree>
    <p:extLst>
      <p:ext uri="{BB962C8B-B14F-4D97-AF65-F5344CB8AC3E}">
        <p14:creationId xmlns:p14="http://schemas.microsoft.com/office/powerpoint/2010/main" val="23626192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blipFill rotWithShape="1">
            <a:blip r:embed="rId3">
              <a:duotone>
                <a:schemeClr val="bg2">
                  <a:shade val="80000"/>
                  <a:lumMod val="80000"/>
                </a:schemeClr>
                <a:schemeClr val="bg2">
                  <a:tint val="98000"/>
                </a:schemeClr>
              </a:duotone>
            </a:blip>
            <a:stretch/>
          </a:blipFill>
          <a:ln>
            <a:noFill/>
          </a:ln>
          <a:effectLst/>
        </p:spPr>
      </p:sp>
      <p:pic>
        <p:nvPicPr>
          <p:cNvPr id="14" name="Picture 13">
            <a:extLst>
              <a:ext uri="{FF2B5EF4-FFF2-40B4-BE49-F238E27FC236}">
                <a16:creationId xmlns:a16="http://schemas.microsoft.com/office/drawing/2014/main" xmlns="" id="{5405F23C-C82E-4181-95EA-321F3D891A4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7" y="0"/>
            <a:ext cx="3725022" cy="5143500"/>
          </a:xfrm>
          <a:prstGeom prst="rect">
            <a:avLst/>
          </a:prstGeom>
        </p:spPr>
      </p:pic>
      <p:pic>
        <p:nvPicPr>
          <p:cNvPr id="7" name="Picture 6">
            <a:extLst>
              <a:ext uri="{FF2B5EF4-FFF2-40B4-BE49-F238E27FC236}">
                <a16:creationId xmlns:a16="http://schemas.microsoft.com/office/drawing/2014/main" xmlns="" id="{3F30A346-337B-471B-9685-A3D03E9D8E4B}"/>
              </a:ext>
            </a:extLst>
          </p:cNvPr>
          <p:cNvPicPr>
            <a:picLocks noChangeAspect="1"/>
          </p:cNvPicPr>
          <p:nvPr/>
        </p:nvPicPr>
        <p:blipFill>
          <a:blip r:embed="rId5"/>
          <a:stretch>
            <a:fillRect/>
          </a:stretch>
        </p:blipFill>
        <p:spPr>
          <a:xfrm>
            <a:off x="474611" y="895165"/>
            <a:ext cx="3002395" cy="3002395"/>
          </a:xfrm>
          <a:prstGeom prst="rect">
            <a:avLst/>
          </a:prstGeom>
        </p:spPr>
      </p:pic>
      <p:sp>
        <p:nvSpPr>
          <p:cNvPr id="2" name="Title 1">
            <a:extLst>
              <a:ext uri="{FF2B5EF4-FFF2-40B4-BE49-F238E27FC236}">
                <a16:creationId xmlns:a16="http://schemas.microsoft.com/office/drawing/2014/main" xmlns="" id="{4DFF9C8C-4921-4817-BEF7-D4819BAB1217}"/>
              </a:ext>
            </a:extLst>
          </p:cNvPr>
          <p:cNvSpPr>
            <a:spLocks noGrp="1"/>
          </p:cNvSpPr>
          <p:nvPr>
            <p:ph type="title"/>
          </p:nvPr>
        </p:nvSpPr>
        <p:spPr>
          <a:xfrm>
            <a:off x="3959604" y="457200"/>
            <a:ext cx="5080982" cy="727837"/>
          </a:xfrm>
        </p:spPr>
        <p:txBody>
          <a:bodyPr vert="horz" lIns="91440" tIns="45720" rIns="91440" bIns="45720" rtlCol="0" anchor="ctr">
            <a:noAutofit/>
          </a:bodyPr>
          <a:lstStyle/>
          <a:p>
            <a:pPr defTabSz="457200">
              <a:lnSpc>
                <a:spcPct val="90000"/>
              </a:lnSpc>
              <a:spcBef>
                <a:spcPct val="0"/>
              </a:spcBef>
            </a:pPr>
            <a:r>
              <a:rPr lang="en-US" sz="4000" dirty="0">
                <a:effectLst/>
              </a:rPr>
              <a:t>Why Should We Care?</a:t>
            </a:r>
          </a:p>
        </p:txBody>
      </p:sp>
      <p:sp>
        <p:nvSpPr>
          <p:cNvPr id="3" name="Text Placeholder 2">
            <a:extLst>
              <a:ext uri="{FF2B5EF4-FFF2-40B4-BE49-F238E27FC236}">
                <a16:creationId xmlns:a16="http://schemas.microsoft.com/office/drawing/2014/main" xmlns="" id="{C7D7937F-F1B3-4921-BA15-47CF076A3E92}"/>
              </a:ext>
            </a:extLst>
          </p:cNvPr>
          <p:cNvSpPr>
            <a:spLocks noGrp="1"/>
          </p:cNvSpPr>
          <p:nvPr>
            <p:ph type="body" idx="1"/>
          </p:nvPr>
        </p:nvSpPr>
        <p:spPr>
          <a:xfrm>
            <a:off x="3959604" y="1371600"/>
            <a:ext cx="5080982" cy="3771900"/>
          </a:xfrm>
        </p:spPr>
        <p:txBody>
          <a:bodyPr vert="horz" lIns="91440" tIns="45720" rIns="91440" bIns="45720" rtlCol="0" anchor="ctr">
            <a:noAutofit/>
          </a:bodyPr>
          <a:lstStyle/>
          <a:p>
            <a:pPr defTabSz="457200">
              <a:spcBef>
                <a:spcPct val="20000"/>
              </a:spcBef>
              <a:spcAft>
                <a:spcPts val="600"/>
              </a:spcAft>
            </a:pPr>
            <a:r>
              <a:rPr lang="en-US" sz="2400" dirty="0">
                <a:effectLst/>
              </a:rPr>
              <a:t>Everyone suffers from stress</a:t>
            </a:r>
          </a:p>
          <a:p>
            <a:pPr defTabSz="457200">
              <a:spcBef>
                <a:spcPct val="20000"/>
              </a:spcBef>
              <a:spcAft>
                <a:spcPts val="600"/>
              </a:spcAft>
            </a:pPr>
            <a:r>
              <a:rPr lang="en-US" sz="2400" dirty="0">
                <a:effectLst/>
              </a:rPr>
              <a:t>Most people have suffered, are currently suffering, will suffer, or know someone who is suffering from depression</a:t>
            </a:r>
          </a:p>
          <a:p>
            <a:pPr defTabSz="457200">
              <a:spcBef>
                <a:spcPct val="20000"/>
              </a:spcBef>
              <a:spcAft>
                <a:spcPts val="600"/>
              </a:spcAft>
            </a:pPr>
            <a:r>
              <a:rPr lang="en-US" sz="2400" dirty="0">
                <a:effectLst/>
              </a:rPr>
              <a:t>Since stress and depression affect everyone to some extent, shouldn’t we know what it does to our neurons?</a:t>
            </a:r>
          </a:p>
        </p:txBody>
      </p:sp>
    </p:spTree>
    <p:extLst>
      <p:ext uri="{BB962C8B-B14F-4D97-AF65-F5344CB8AC3E}">
        <p14:creationId xmlns:p14="http://schemas.microsoft.com/office/powerpoint/2010/main" val="1619301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1597</TotalTime>
  <Words>2480</Words>
  <Application>Microsoft Office PowerPoint</Application>
  <PresentationFormat>On-screen Show (16:9)</PresentationFormat>
  <Paragraphs>153</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Slate</vt:lpstr>
      <vt:lpstr>Stress and Our Neurons</vt:lpstr>
      <vt:lpstr>Stress</vt:lpstr>
      <vt:lpstr>Resilience</vt:lpstr>
      <vt:lpstr>Disorders or Diseases</vt:lpstr>
      <vt:lpstr>Depression</vt:lpstr>
      <vt:lpstr>Depressive Behaviors</vt:lpstr>
      <vt:lpstr>Hippocampus</vt:lpstr>
      <vt:lpstr>Neuron Structure</vt:lpstr>
      <vt:lpstr>Why Should We Care?</vt:lpstr>
      <vt:lpstr>My Questions</vt:lpstr>
      <vt:lpstr> Iñiguez, S. et al. (2016)  Social defeat stress induces depression-like behavior and alters spine morphology in the hippocampus of adolescent male C57BL/6 mice</vt:lpstr>
      <vt:lpstr>Methods</vt:lpstr>
      <vt:lpstr>Figure 1  Social defeat stress induces a depression-like behavioral response in adolescent C57BL/6 male mice </vt:lpstr>
      <vt:lpstr>Figure 2 Effects of social defeat stress on body weight in adolescent male C57BL/6 mice</vt:lpstr>
      <vt:lpstr>Figure 3 Effects of social defeat stress on hippocampal dopamine- and GluA2-related function in adolescent male C57BL/6 mice</vt:lpstr>
      <vt:lpstr>Figure 4  Effects of social defeat stress on spine density and morphology within the CA1 of the adolescent hippocampus in male C57BL/6 mice</vt:lpstr>
      <vt:lpstr>Figure 5  Effects of social stress on GluA2, PSD95, and their colocalization across spine types in the CA1 region of the hippocampus in adolescent C57BL/6 male mice</vt:lpstr>
      <vt:lpstr>Summary</vt:lpstr>
      <vt:lpstr> Hyer, M. et al. (2017)  Separation increases passive stress-coping behaviors during forced swim and alters hippocampal dendritic morphology in California mice</vt:lpstr>
      <vt:lpstr>Methods</vt:lpstr>
      <vt:lpstr>Figure 1  Separation increases passive stress-coping behavior during the forced swim task in male California mice</vt:lpstr>
      <vt:lpstr>Figure 2 Separation and fatherhood have hippocampal subfield-specific effects on dendritic spine density in California mouse fathers</vt:lpstr>
      <vt:lpstr>Old figure 3</vt:lpstr>
      <vt:lpstr>Figure 3  Microlucida tracings of Golgi-impregnated CA1 pyramidal cells</vt:lpstr>
      <vt:lpstr>Table 1  Separation and paternal experience alters dendritic spine density in areas CA1, CA3, and the DG of the hippocampus in California mice</vt:lpstr>
      <vt:lpstr>Table 2  Separation and paternal experience alter dendritic tree complexity in CA1, but not DG or CA3, of the hippocampus in California mice </vt:lpstr>
      <vt:lpstr>Summary</vt:lpstr>
      <vt:lpstr>García-Rojo, G. et al. (2017)  The ROCK Inhibitor Fasudil Prevents Chronic Restraint Stress-Induced Depressive-Like Behaviors and Dendritic Spine Loss in Rat Hippocampus</vt:lpstr>
      <vt:lpstr>Methods</vt:lpstr>
      <vt:lpstr>Figure 1 Effect of chronic restraint on body weight gain</vt:lpstr>
      <vt:lpstr>Figure 2 Effects of Fasudil administration on immobility and active response duration in the forced swimming test (FST)</vt:lpstr>
      <vt:lpstr>Figure 3 Effects of stress and Fasudil treatment on spine number along apical dendrites of pyramidal neurons in the CA1 hippocampal region</vt:lpstr>
      <vt:lpstr>Figure 4 Effect of stress and Fasudil on the phosphorylation state of proteins related to actin dynamics, myosin phosphatase targeting subunit 1 (MYPT1), LIMK, and cofilin</vt:lpstr>
      <vt:lpstr>Summary</vt:lpstr>
      <vt:lpstr>My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Our Neurons</dc:title>
  <dc:creator>Summers, Cliff</dc:creator>
  <cp:lastModifiedBy>Cliff H Summers</cp:lastModifiedBy>
  <cp:revision>172</cp:revision>
  <dcterms:modified xsi:type="dcterms:W3CDTF">2017-10-02T18:27:07Z</dcterms:modified>
</cp:coreProperties>
</file>